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73" r:id="rId1"/>
  </p:sldMasterIdLst>
  <p:notesMasterIdLst>
    <p:notesMasterId r:id="rId88"/>
  </p:notesMasterIdLst>
  <p:handoutMasterIdLst>
    <p:handoutMasterId r:id="rId89"/>
  </p:handoutMasterIdLst>
  <p:sldIdLst>
    <p:sldId id="256" r:id="rId2"/>
    <p:sldId id="610" r:id="rId3"/>
    <p:sldId id="2164" r:id="rId4"/>
    <p:sldId id="2179" r:id="rId5"/>
    <p:sldId id="2180" r:id="rId6"/>
    <p:sldId id="2181" r:id="rId7"/>
    <p:sldId id="2183" r:id="rId8"/>
    <p:sldId id="2184" r:id="rId9"/>
    <p:sldId id="2182" r:id="rId10"/>
    <p:sldId id="2163" r:id="rId11"/>
    <p:sldId id="1895" r:id="rId12"/>
    <p:sldId id="2162" r:id="rId13"/>
    <p:sldId id="2136" r:id="rId14"/>
    <p:sldId id="293" r:id="rId15"/>
    <p:sldId id="289" r:id="rId16"/>
    <p:sldId id="2134" r:id="rId17"/>
    <p:sldId id="2185" r:id="rId18"/>
    <p:sldId id="2166" r:id="rId19"/>
    <p:sldId id="2167" r:id="rId20"/>
    <p:sldId id="305" r:id="rId21"/>
    <p:sldId id="1884" r:id="rId22"/>
    <p:sldId id="265" r:id="rId23"/>
    <p:sldId id="266" r:id="rId24"/>
    <p:sldId id="267" r:id="rId25"/>
    <p:sldId id="268" r:id="rId26"/>
    <p:sldId id="269" r:id="rId27"/>
    <p:sldId id="2158" r:id="rId28"/>
    <p:sldId id="300" r:id="rId29"/>
    <p:sldId id="303" r:id="rId30"/>
    <p:sldId id="302" r:id="rId31"/>
    <p:sldId id="301" r:id="rId32"/>
    <p:sldId id="291" r:id="rId33"/>
    <p:sldId id="312" r:id="rId34"/>
    <p:sldId id="308" r:id="rId35"/>
    <p:sldId id="313" r:id="rId36"/>
    <p:sldId id="314" r:id="rId37"/>
    <p:sldId id="315" r:id="rId38"/>
    <p:sldId id="2165" r:id="rId39"/>
    <p:sldId id="324" r:id="rId40"/>
    <p:sldId id="294" r:id="rId41"/>
    <p:sldId id="317" r:id="rId42"/>
    <p:sldId id="278" r:id="rId43"/>
    <p:sldId id="319" r:id="rId44"/>
    <p:sldId id="325" r:id="rId45"/>
    <p:sldId id="326" r:id="rId46"/>
    <p:sldId id="2145" r:id="rId47"/>
    <p:sldId id="448" r:id="rId48"/>
    <p:sldId id="451" r:id="rId49"/>
    <p:sldId id="452" r:id="rId50"/>
    <p:sldId id="453" r:id="rId51"/>
    <p:sldId id="454" r:id="rId52"/>
    <p:sldId id="455" r:id="rId53"/>
    <p:sldId id="456" r:id="rId54"/>
    <p:sldId id="460" r:id="rId55"/>
    <p:sldId id="461" r:id="rId56"/>
    <p:sldId id="485" r:id="rId57"/>
    <p:sldId id="487" r:id="rId58"/>
    <p:sldId id="491" r:id="rId59"/>
    <p:sldId id="329" r:id="rId60"/>
    <p:sldId id="322" r:id="rId61"/>
    <p:sldId id="2173" r:id="rId62"/>
    <p:sldId id="588" r:id="rId63"/>
    <p:sldId id="2174" r:id="rId64"/>
    <p:sldId id="591" r:id="rId65"/>
    <p:sldId id="592" r:id="rId66"/>
    <p:sldId id="490" r:id="rId67"/>
    <p:sldId id="606" r:id="rId68"/>
    <p:sldId id="607" r:id="rId69"/>
    <p:sldId id="608" r:id="rId70"/>
    <p:sldId id="609" r:id="rId71"/>
    <p:sldId id="499" r:id="rId72"/>
    <p:sldId id="744" r:id="rId73"/>
    <p:sldId id="746" r:id="rId74"/>
    <p:sldId id="757" r:id="rId75"/>
    <p:sldId id="2175" r:id="rId76"/>
    <p:sldId id="763" r:id="rId77"/>
    <p:sldId id="764" r:id="rId78"/>
    <p:sldId id="2176" r:id="rId79"/>
    <p:sldId id="771" r:id="rId80"/>
    <p:sldId id="781" r:id="rId81"/>
    <p:sldId id="2169" r:id="rId82"/>
    <p:sldId id="2170" r:id="rId83"/>
    <p:sldId id="2171" r:id="rId84"/>
    <p:sldId id="2177" r:id="rId85"/>
    <p:sldId id="2178" r:id="rId86"/>
    <p:sldId id="2092" r:id="rId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6">
          <p15:clr>
            <a:srgbClr val="A4A3A4"/>
          </p15:clr>
        </p15:guide>
        <p15:guide id="2" pos="10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CFF"/>
    <a:srgbClr val="FF0003"/>
    <a:srgbClr val="66CC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79" autoAdjust="0"/>
    <p:restoredTop sz="82159" autoAdjust="0"/>
  </p:normalViewPr>
  <p:slideViewPr>
    <p:cSldViewPr snapToObjects="1">
      <p:cViewPr varScale="1">
        <p:scale>
          <a:sx n="91" d="100"/>
          <a:sy n="91" d="100"/>
        </p:scale>
        <p:origin x="544" y="192"/>
      </p:cViewPr>
      <p:guideLst>
        <p:guide orient="horz" pos="3376"/>
        <p:guide pos="1008"/>
      </p:guideLst>
    </p:cSldViewPr>
  </p:slideViewPr>
  <p:outlineViewPr>
    <p:cViewPr>
      <p:scale>
        <a:sx n="33" d="100"/>
        <a:sy n="33" d="100"/>
      </p:scale>
      <p:origin x="0" y="6464"/>
    </p:cViewPr>
  </p:outlineViewPr>
  <p:notesTextViewPr>
    <p:cViewPr>
      <p:scale>
        <a:sx n="100" d="100"/>
        <a:sy n="100" d="100"/>
      </p:scale>
      <p:origin x="0" y="0"/>
    </p:cViewPr>
  </p:notesTextViewPr>
  <p:sorterViewPr>
    <p:cViewPr>
      <p:scale>
        <a:sx n="219" d="100"/>
        <a:sy n="21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718221-F2C9-654C-830A-B6CAD13067E6}" type="slidenum">
              <a:rPr lang="en-US" smtClean="0"/>
              <a:t>‹#›</a:t>
            </a:fld>
            <a:endParaRPr lang="en-US" dirty="0"/>
          </a:p>
        </p:txBody>
      </p:sp>
    </p:spTree>
    <p:extLst>
      <p:ext uri="{BB962C8B-B14F-4D97-AF65-F5344CB8AC3E}">
        <p14:creationId xmlns:p14="http://schemas.microsoft.com/office/powerpoint/2010/main" val="7534673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0217E-CD0F-B146-A013-B9F5B8025669}" type="slidenum">
              <a:rPr lang="en-US" smtClean="0"/>
              <a:t>‹#›</a:t>
            </a:fld>
            <a:endParaRPr lang="en-US" dirty="0"/>
          </a:p>
        </p:txBody>
      </p:sp>
    </p:spTree>
    <p:extLst>
      <p:ext uri="{BB962C8B-B14F-4D97-AF65-F5344CB8AC3E}">
        <p14:creationId xmlns:p14="http://schemas.microsoft.com/office/powerpoint/2010/main" val="57909397"/>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ist.gov/"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overview/what-is-cloud-computin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azure.microsoft.com/en-u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a:t>
            </a:fld>
            <a:endParaRPr lang="en-US"/>
          </a:p>
        </p:txBody>
      </p:sp>
      <p:sp>
        <p:nvSpPr>
          <p:cNvPr id="5" name="Date Placeholder 4">
            <a:extLst>
              <a:ext uri="{FF2B5EF4-FFF2-40B4-BE49-F238E27FC236}">
                <a16:creationId xmlns:a16="http://schemas.microsoft.com/office/drawing/2014/main" id="{7B7A494D-859D-274A-AC48-992865109D24}"/>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114696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http://www1.cse.wustl.edu/~jain/cse571-09/ftp/vmsec/index.html</a:t>
            </a:r>
          </a:p>
        </p:txBody>
      </p:sp>
      <p:sp>
        <p:nvSpPr>
          <p:cNvPr id="4" name="Slide Number Placeholder 3"/>
          <p:cNvSpPr>
            <a:spLocks noGrp="1"/>
          </p:cNvSpPr>
          <p:nvPr>
            <p:ph type="sldNum" sz="quarter" idx="10"/>
          </p:nvPr>
        </p:nvSpPr>
        <p:spPr/>
        <p:txBody>
          <a:bodyPr/>
          <a:lstStyle/>
          <a:p>
            <a:fld id="{C9AE6004-F348-41AB-8CF4-46635F27C4BD}" type="slidenum">
              <a:rPr lang="en-US" smtClean="0"/>
              <a:pPr/>
              <a:t>20</a:t>
            </a:fld>
            <a:endParaRPr lang="en-US"/>
          </a:p>
        </p:txBody>
      </p:sp>
    </p:spTree>
    <p:extLst>
      <p:ext uri="{BB962C8B-B14F-4D97-AF65-F5344CB8AC3E}">
        <p14:creationId xmlns:p14="http://schemas.microsoft.com/office/powerpoint/2010/main" val="2641219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http://arstechnica.com/business/news/2009/10/t-mobile-microsoftdanger-data-loss-is-bad-for-the-cloud.ars</a:t>
            </a:r>
          </a:p>
        </p:txBody>
      </p:sp>
      <p:sp>
        <p:nvSpPr>
          <p:cNvPr id="4" name="Slide Number Placeholder 3"/>
          <p:cNvSpPr>
            <a:spLocks noGrp="1"/>
          </p:cNvSpPr>
          <p:nvPr>
            <p:ph type="sldNum" sz="quarter" idx="10"/>
          </p:nvPr>
        </p:nvSpPr>
        <p:spPr/>
        <p:txBody>
          <a:bodyPr/>
          <a:lstStyle/>
          <a:p>
            <a:fld id="{C9AE6004-F348-41AB-8CF4-46635F27C4BD}" type="slidenum">
              <a:rPr lang="en-US" smtClean="0"/>
              <a:pPr/>
              <a:t>28</a:t>
            </a:fld>
            <a:endParaRPr lang="en-US"/>
          </a:p>
        </p:txBody>
      </p:sp>
    </p:spTree>
    <p:extLst>
      <p:ext uri="{BB962C8B-B14F-4D97-AF65-F5344CB8AC3E}">
        <p14:creationId xmlns:p14="http://schemas.microsoft.com/office/powerpoint/2010/main" val="2265015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http://news.cnet.com/twitter-phishing-scam-may-be-spreading/</a:t>
            </a:r>
          </a:p>
        </p:txBody>
      </p:sp>
      <p:sp>
        <p:nvSpPr>
          <p:cNvPr id="4" name="Slide Number Placeholder 3"/>
          <p:cNvSpPr>
            <a:spLocks noGrp="1"/>
          </p:cNvSpPr>
          <p:nvPr>
            <p:ph type="sldNum" sz="quarter" idx="10"/>
          </p:nvPr>
        </p:nvSpPr>
        <p:spPr/>
        <p:txBody>
          <a:bodyPr/>
          <a:lstStyle/>
          <a:p>
            <a:fld id="{C9AE6004-F348-41AB-8CF4-46635F27C4BD}" type="slidenum">
              <a:rPr lang="en-US" smtClean="0"/>
              <a:pPr/>
              <a:t>30</a:t>
            </a:fld>
            <a:endParaRPr lang="en-US"/>
          </a:p>
        </p:txBody>
      </p:sp>
    </p:spTree>
    <p:extLst>
      <p:ext uri="{BB962C8B-B14F-4D97-AF65-F5344CB8AC3E}">
        <p14:creationId xmlns:p14="http://schemas.microsoft.com/office/powerpoint/2010/main" val="3628684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http://community.ca.com/blogs/securityadvisor/archive/2009/12/09/zeus-in-the-cloud.aspx</a:t>
            </a:r>
          </a:p>
        </p:txBody>
      </p:sp>
      <p:sp>
        <p:nvSpPr>
          <p:cNvPr id="4" name="Slide Number Placeholder 3"/>
          <p:cNvSpPr>
            <a:spLocks noGrp="1"/>
          </p:cNvSpPr>
          <p:nvPr>
            <p:ph type="sldNum" sz="quarter" idx="10"/>
          </p:nvPr>
        </p:nvSpPr>
        <p:spPr/>
        <p:txBody>
          <a:bodyPr/>
          <a:lstStyle/>
          <a:p>
            <a:fld id="{C9AE6004-F348-41AB-8CF4-46635F27C4BD}" type="slidenum">
              <a:rPr lang="en-US" smtClean="0"/>
              <a:pPr/>
              <a:t>32</a:t>
            </a:fld>
            <a:endParaRPr lang="en-US"/>
          </a:p>
        </p:txBody>
      </p:sp>
    </p:spTree>
    <p:extLst>
      <p:ext uri="{BB962C8B-B14F-4D97-AF65-F5344CB8AC3E}">
        <p14:creationId xmlns:p14="http://schemas.microsoft.com/office/powerpoint/2010/main" val="3839151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http://www1.cse.wustl.edu/~jain/cse571-09/ftp/vmsec/index.html</a:t>
            </a:r>
          </a:p>
        </p:txBody>
      </p:sp>
      <p:sp>
        <p:nvSpPr>
          <p:cNvPr id="4" name="Slide Number Placeholder 3"/>
          <p:cNvSpPr>
            <a:spLocks noGrp="1"/>
          </p:cNvSpPr>
          <p:nvPr>
            <p:ph type="sldNum" sz="quarter" idx="10"/>
          </p:nvPr>
        </p:nvSpPr>
        <p:spPr/>
        <p:txBody>
          <a:bodyPr/>
          <a:lstStyle/>
          <a:p>
            <a:fld id="{C9AE6004-F348-41AB-8CF4-46635F27C4BD}" type="slidenum">
              <a:rPr lang="en-US" smtClean="0"/>
              <a:pPr/>
              <a:t>34</a:t>
            </a:fld>
            <a:endParaRPr lang="en-US"/>
          </a:p>
        </p:txBody>
      </p:sp>
    </p:spTree>
    <p:extLst>
      <p:ext uri="{BB962C8B-B14F-4D97-AF65-F5344CB8AC3E}">
        <p14:creationId xmlns:p14="http://schemas.microsoft.com/office/powerpoint/2010/main" val="2810209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These benefits</a:t>
            </a:r>
            <a:r>
              <a:rPr lang="en-US" sz="1050" baseline="0" dirty="0"/>
              <a:t> come with some drawbacks.</a:t>
            </a:r>
          </a:p>
          <a:p>
            <a:r>
              <a:rPr lang="en-US" sz="1050" baseline="0" dirty="0"/>
              <a:t>Particularly security concerns.</a:t>
            </a:r>
          </a:p>
          <a:p>
            <a:r>
              <a:rPr lang="en-US" sz="1050" baseline="0" dirty="0"/>
              <a:t>[Slide]</a:t>
            </a:r>
            <a:endParaRPr lang="en-US" sz="1050" dirty="0"/>
          </a:p>
        </p:txBody>
      </p:sp>
      <p:sp>
        <p:nvSpPr>
          <p:cNvPr id="4" name="Slide Number Placeholder 3"/>
          <p:cNvSpPr>
            <a:spLocks noGrp="1"/>
          </p:cNvSpPr>
          <p:nvPr>
            <p:ph type="sldNum" sz="quarter" idx="10"/>
          </p:nvPr>
        </p:nvSpPr>
        <p:spPr/>
        <p:txBody>
          <a:bodyPr/>
          <a:lstStyle/>
          <a:p>
            <a:fld id="{795A6982-A2B2-4697-A999-13239B9B176E}" type="slidenum">
              <a:rPr lang="en-US" smtClean="0"/>
              <a:t>47</a:t>
            </a:fld>
            <a:endParaRPr lang="en-US"/>
          </a:p>
        </p:txBody>
      </p:sp>
    </p:spTree>
    <p:extLst>
      <p:ext uri="{BB962C8B-B14F-4D97-AF65-F5344CB8AC3E}">
        <p14:creationId xmlns:p14="http://schemas.microsoft.com/office/powerpoint/2010/main" val="3712481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natural</a:t>
            </a:r>
            <a:r>
              <a:rPr lang="en-US" baseline="0" dirty="0"/>
              <a:t> approach to securing the data in the cloud is encryption. </a:t>
            </a:r>
          </a:p>
          <a:p>
            <a:r>
              <a:rPr lang="en-US" baseline="0" dirty="0"/>
              <a:t>We keep data in the cloud encrypted.</a:t>
            </a:r>
            <a:endParaRPr lang="en-US" dirty="0"/>
          </a:p>
          <a:p>
            <a:r>
              <a:rPr lang="en-US" dirty="0"/>
              <a:t>Idea</a:t>
            </a:r>
            <a:r>
              <a:rPr lang="en-US" baseline="0" dirty="0"/>
              <a:t>: the adversary can snoop at this data but cannot learn anything without the key used to encrypt the data which is ideally not stored in the cloud</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48</a:t>
            </a:fld>
            <a:endParaRPr lang="en-US"/>
          </a:p>
        </p:txBody>
      </p:sp>
    </p:spTree>
    <p:extLst>
      <p:ext uri="{BB962C8B-B14F-4D97-AF65-F5344CB8AC3E}">
        <p14:creationId xmlns:p14="http://schemas.microsoft.com/office/powerpoint/2010/main" val="1338178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49</a:t>
            </a:fld>
            <a:endParaRPr lang="en-US"/>
          </a:p>
        </p:txBody>
      </p:sp>
    </p:spTree>
    <p:extLst>
      <p:ext uri="{BB962C8B-B14F-4D97-AF65-F5344CB8AC3E}">
        <p14:creationId xmlns:p14="http://schemas.microsoft.com/office/powerpoint/2010/main" val="2530957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our discussion on data</a:t>
            </a:r>
            <a:r>
              <a:rPr lang="en-US" baseline="0" dirty="0"/>
              <a:t> </a:t>
            </a:r>
            <a:r>
              <a:rPr lang="en-US" dirty="0"/>
              <a:t>confidentiality has been generic</a:t>
            </a:r>
          </a:p>
          <a:p>
            <a:r>
              <a:rPr lang="en-US" dirty="0"/>
              <a:t>Now we focus on </a:t>
            </a:r>
            <a:r>
              <a:rPr lang="en-US" dirty="0" err="1"/>
              <a:t>db</a:t>
            </a:r>
            <a:r>
              <a:rPr lang="en-US" dirty="0"/>
              <a:t>-as a service and the implications of using encryption as a technology</a:t>
            </a:r>
          </a:p>
          <a:p>
            <a:r>
              <a:rPr lang="en-US" dirty="0"/>
              <a:t>Most</a:t>
            </a:r>
            <a:r>
              <a:rPr lang="en-US" baseline="0" dirty="0"/>
              <a:t> basic question: what does it mean in terms of functionality?</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50</a:t>
            </a:fld>
            <a:endParaRPr lang="en-US"/>
          </a:p>
        </p:txBody>
      </p:sp>
    </p:spTree>
    <p:extLst>
      <p:ext uri="{BB962C8B-B14F-4D97-AF65-F5344CB8AC3E}">
        <p14:creationId xmlns:p14="http://schemas.microsoft.com/office/powerpoint/2010/main" val="3532411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introduce a running example: </a:t>
            </a:r>
            <a:r>
              <a:rPr lang="en-US" baseline="0" dirty="0"/>
              <a:t>backend database for a hypothetical online course systems (e.g., </a:t>
            </a:r>
            <a:r>
              <a:rPr lang="en-US" baseline="0" dirty="0" err="1"/>
              <a:t>Coursera</a:t>
            </a:r>
            <a:r>
              <a:rPr lang="en-US" baseline="0" dirty="0"/>
              <a:t>).</a:t>
            </a:r>
          </a:p>
          <a:p>
            <a:r>
              <a:rPr lang="en-US" baseline="0" dirty="0"/>
              <a:t>Contains sensitive attributes shown circled.</a:t>
            </a:r>
          </a:p>
          <a:p>
            <a:endParaRPr lang="en-US" baseline="0" dirty="0"/>
          </a:p>
          <a:p>
            <a:r>
              <a:rPr lang="en-US" baseline="0" dirty="0"/>
              <a:t>GPA: </a:t>
            </a:r>
            <a:r>
              <a:rPr lang="en-US" sz="1200" b="1" i="0" kern="1200" dirty="0">
                <a:solidFill>
                  <a:schemeClr val="tx1"/>
                </a:solidFill>
                <a:effectLst/>
                <a:latin typeface="+mn-lt"/>
                <a:ea typeface="+mn-ea"/>
                <a:cs typeface="+mn-cs"/>
              </a:rPr>
              <a:t>grade point average</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GPA</a:t>
            </a:r>
            <a:endParaRPr lang="en-US" baseline="0" dirty="0"/>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51</a:t>
            </a:fld>
            <a:endParaRPr lang="en-US"/>
          </a:p>
        </p:txBody>
      </p:sp>
    </p:spTree>
    <p:extLst>
      <p:ext uri="{BB962C8B-B14F-4D97-AF65-F5344CB8AC3E}">
        <p14:creationId xmlns:p14="http://schemas.microsoft.com/office/powerpoint/2010/main" val="2497431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a:rPr>
              <a:t>National Institute of Standards and Technology</a:t>
            </a:r>
          </a:p>
          <a:p>
            <a:endParaRPr lang="en-US" dirty="0"/>
          </a:p>
          <a:p>
            <a:r>
              <a:rPr lang="en-US" sz="1200" b="1" i="0" kern="1200" dirty="0">
                <a:solidFill>
                  <a:schemeClr val="tx1"/>
                </a:solidFill>
                <a:effectLst/>
                <a:latin typeface="+mn-lt"/>
                <a:ea typeface="+mn-ea"/>
                <a:cs typeface="+mn-cs"/>
              </a:rPr>
              <a:t>NIST</a:t>
            </a:r>
            <a:r>
              <a:rPr lang="en-US" sz="1200" b="0" i="0" kern="1200" dirty="0">
                <a:solidFill>
                  <a:schemeClr val="tx1"/>
                </a:solidFill>
                <a:effectLst/>
                <a:latin typeface="+mn-lt"/>
                <a:ea typeface="+mn-ea"/>
                <a:cs typeface="+mn-cs"/>
              </a:rPr>
              <a:t> promotes U.S. innovation and industrial competitiveness by advancing measurement science, standards, and technology in ways that enhance economic</a:t>
            </a:r>
          </a:p>
          <a:p>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2</a:t>
            </a:fld>
            <a:endParaRPr lang="en-US" dirty="0"/>
          </a:p>
        </p:txBody>
      </p:sp>
    </p:spTree>
    <p:extLst>
      <p:ext uri="{BB962C8B-B14F-4D97-AF65-F5344CB8AC3E}">
        <p14:creationId xmlns:p14="http://schemas.microsoft.com/office/powerpoint/2010/main" val="3299058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Plaintext functionality</a:t>
            </a:r>
          </a:p>
        </p:txBody>
      </p:sp>
      <p:sp>
        <p:nvSpPr>
          <p:cNvPr id="4" name="Slide Number Placeholder 3"/>
          <p:cNvSpPr>
            <a:spLocks noGrp="1"/>
          </p:cNvSpPr>
          <p:nvPr>
            <p:ph type="sldNum" sz="quarter" idx="10"/>
          </p:nvPr>
        </p:nvSpPr>
        <p:spPr/>
        <p:txBody>
          <a:bodyPr/>
          <a:lstStyle/>
          <a:p>
            <a:fld id="{795A6982-A2B2-4697-A999-13239B9B176E}" type="slidenum">
              <a:rPr lang="en-US" smtClean="0"/>
              <a:t>52</a:t>
            </a:fld>
            <a:endParaRPr lang="en-US"/>
          </a:p>
        </p:txBody>
      </p:sp>
    </p:spTree>
    <p:extLst>
      <p:ext uri="{BB962C8B-B14F-4D97-AF65-F5344CB8AC3E}">
        <p14:creationId xmlns:p14="http://schemas.microsoft.com/office/powerpoint/2010/main" val="418155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a:t>
            </a:r>
            <a:r>
              <a:rPr lang="en-US" baseline="0" dirty="0"/>
              <a:t> functionality under encryption: encrypted data stored, encrypted queries, and encrypted results</a:t>
            </a:r>
          </a:p>
        </p:txBody>
      </p:sp>
      <p:sp>
        <p:nvSpPr>
          <p:cNvPr id="4" name="Slide Number Placeholder 3"/>
          <p:cNvSpPr>
            <a:spLocks noGrp="1"/>
          </p:cNvSpPr>
          <p:nvPr>
            <p:ph type="sldNum" sz="quarter" idx="10"/>
          </p:nvPr>
        </p:nvSpPr>
        <p:spPr/>
        <p:txBody>
          <a:bodyPr/>
          <a:lstStyle/>
          <a:p>
            <a:fld id="{795A6982-A2B2-4697-A999-13239B9B176E}" type="slidenum">
              <a:rPr lang="en-US" smtClean="0"/>
              <a:t>53</a:t>
            </a:fld>
            <a:endParaRPr lang="en-US"/>
          </a:p>
        </p:txBody>
      </p:sp>
    </p:spTree>
    <p:extLst>
      <p:ext uri="{BB962C8B-B14F-4D97-AF65-F5344CB8AC3E}">
        <p14:creationId xmlns:p14="http://schemas.microsoft.com/office/powerpoint/2010/main" val="1694899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US" baseline="0" dirty="0"/>
              <a:t>o understand security, we need to model powers of the adversary. This tutorial: passive adversary</a:t>
            </a:r>
          </a:p>
        </p:txBody>
      </p:sp>
      <p:sp>
        <p:nvSpPr>
          <p:cNvPr id="4" name="Slide Number Placeholder 3"/>
          <p:cNvSpPr>
            <a:spLocks noGrp="1"/>
          </p:cNvSpPr>
          <p:nvPr>
            <p:ph type="sldNum" sz="quarter" idx="10"/>
          </p:nvPr>
        </p:nvSpPr>
        <p:spPr/>
        <p:txBody>
          <a:bodyPr/>
          <a:lstStyle/>
          <a:p>
            <a:fld id="{795A6982-A2B2-4697-A999-13239B9B176E}" type="slidenum">
              <a:rPr lang="en-US" smtClean="0"/>
              <a:t>54</a:t>
            </a:fld>
            <a:endParaRPr lang="en-US"/>
          </a:p>
        </p:txBody>
      </p:sp>
    </p:spTree>
    <p:extLst>
      <p:ext uri="{BB962C8B-B14F-4D97-AF65-F5344CB8AC3E}">
        <p14:creationId xmlns:p14="http://schemas.microsoft.com/office/powerpoint/2010/main" val="3391411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Encryption “hides” data, so</a:t>
            </a:r>
            <a:r>
              <a:rPr lang="en-US" baseline="0" dirty="0"/>
              <a:t> traditional query processing does not work in an obvious way</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56</a:t>
            </a:fld>
            <a:endParaRPr lang="en-US"/>
          </a:p>
        </p:txBody>
      </p:sp>
    </p:spTree>
    <p:extLst>
      <p:ext uri="{BB962C8B-B14F-4D97-AF65-F5344CB8AC3E}">
        <p14:creationId xmlns:p14="http://schemas.microsoft.com/office/powerpoint/2010/main" val="556107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Decrypt the data-on-the</a:t>
            </a:r>
            <a:r>
              <a:rPr lang="en-US" baseline="0" dirty="0"/>
              <a:t>-fly?</a:t>
            </a:r>
          </a:p>
          <a:p>
            <a:r>
              <a:rPr lang="en-US" baseline="0" dirty="0"/>
              <a:t>Two problems: key is in the cloud</a:t>
            </a:r>
          </a:p>
          <a:p>
            <a:r>
              <a:rPr lang="en-US" baseline="0" dirty="0"/>
              <a:t>Plaintext data is visible at least for sometime</a:t>
            </a:r>
          </a:p>
          <a:p>
            <a:r>
              <a:rPr lang="en-US" baseline="0" dirty="0"/>
              <a:t>Most of the talk: working definition of security == data remains encrypted everywhere including memory at all times</a:t>
            </a:r>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57</a:t>
            </a:fld>
            <a:endParaRPr lang="en-US"/>
          </a:p>
        </p:txBody>
      </p:sp>
    </p:spTree>
    <p:extLst>
      <p:ext uri="{BB962C8B-B14F-4D97-AF65-F5344CB8AC3E}">
        <p14:creationId xmlns:p14="http://schemas.microsoft.com/office/powerpoint/2010/main" val="560912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Special </a:t>
            </a:r>
            <a:r>
              <a:rPr lang="en-US" i="1" dirty="0">
                <a:effectLst>
                  <a:outerShdw blurRad="38100" dist="38100" dir="2700000" algn="tl">
                    <a:srgbClr val="000000">
                      <a:alpha val="43137"/>
                    </a:srgbClr>
                  </a:outerShdw>
                </a:effectLst>
              </a:rPr>
              <a:t>homomorphic</a:t>
            </a:r>
            <a:r>
              <a:rPr lang="en-US" dirty="0"/>
              <a:t> encryption schemes</a:t>
            </a:r>
          </a:p>
          <a:p>
            <a:pPr lvl="2"/>
            <a:r>
              <a:rPr lang="en-US" dirty="0"/>
              <a:t>Challenge: limited class of computations</a:t>
            </a:r>
          </a:p>
          <a:p>
            <a:pPr lvl="2"/>
            <a:r>
              <a:rPr lang="en-US" dirty="0"/>
              <a:t>Challenge: Not composable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Computations on </a:t>
            </a:r>
            <a:r>
              <a:rPr lang="en-US" dirty="0" err="1"/>
              <a:t>plaintext</a:t>
            </a:r>
            <a:r>
              <a:rPr lang="en-US" dirty="0" err="1">
                <a:solidFill>
                  <a:schemeClr val="bg1"/>
                </a:solidFill>
              </a:rPr>
              <a:t>Challenge</a:t>
            </a:r>
            <a:r>
              <a:rPr lang="en-US" dirty="0">
                <a:solidFill>
                  <a:schemeClr val="bg1"/>
                </a:solidFill>
              </a:rPr>
              <a:t>: Expensive</a:t>
            </a:r>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58</a:t>
            </a:fld>
            <a:endParaRPr lang="en-US"/>
          </a:p>
        </p:txBody>
      </p:sp>
    </p:spTree>
    <p:extLst>
      <p:ext uri="{BB962C8B-B14F-4D97-AF65-F5344CB8AC3E}">
        <p14:creationId xmlns:p14="http://schemas.microsoft.com/office/powerpoint/2010/main" val="138385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Encryption scheme</a:t>
            </a:r>
            <a:r>
              <a:rPr lang="en-US" baseline="0" dirty="0"/>
              <a:t> – encryption function, decryption function. Given a key the encryption function maps input to seemingly random sequence of bytes. Given the key the decryption function, gets back the original input. </a:t>
            </a:r>
          </a:p>
        </p:txBody>
      </p:sp>
      <p:sp>
        <p:nvSpPr>
          <p:cNvPr id="4" name="Slide Number Placeholder 3"/>
          <p:cNvSpPr>
            <a:spLocks noGrp="1"/>
          </p:cNvSpPr>
          <p:nvPr>
            <p:ph type="sldNum" sz="quarter" idx="10"/>
          </p:nvPr>
        </p:nvSpPr>
        <p:spPr/>
        <p:txBody>
          <a:bodyPr/>
          <a:lstStyle/>
          <a:p>
            <a:fld id="{795A6982-A2B2-4697-A999-13239B9B176E}" type="slidenum">
              <a:rPr lang="en-US" smtClean="0"/>
              <a:t>60</a:t>
            </a:fld>
            <a:endParaRPr lang="en-US"/>
          </a:p>
        </p:txBody>
      </p:sp>
    </p:spTree>
    <p:extLst>
      <p:ext uri="{BB962C8B-B14F-4D97-AF65-F5344CB8AC3E}">
        <p14:creationId xmlns:p14="http://schemas.microsoft.com/office/powerpoint/2010/main" val="3965375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Implication:</a:t>
            </a:r>
            <a:r>
              <a:rPr lang="en-US" baseline="0" dirty="0"/>
              <a:t> we cannot even determine if two </a:t>
            </a:r>
            <a:r>
              <a:rPr lang="en-US" baseline="0" dirty="0" err="1"/>
              <a:t>ciphertexts</a:t>
            </a:r>
            <a:r>
              <a:rPr lang="en-US" baseline="0" dirty="0"/>
              <a:t> came from the same plaintext</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62</a:t>
            </a:fld>
            <a:endParaRPr lang="en-US"/>
          </a:p>
        </p:txBody>
      </p:sp>
    </p:spTree>
    <p:extLst>
      <p:ext uri="{BB962C8B-B14F-4D97-AF65-F5344CB8AC3E}">
        <p14:creationId xmlns:p14="http://schemas.microsoft.com/office/powerpoint/2010/main" val="1854910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r>
              <a:rPr lang="en-US" baseline="0" dirty="0"/>
              <a:t> deterministic encryption? </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64</a:t>
            </a:fld>
            <a:endParaRPr lang="en-US"/>
          </a:p>
        </p:txBody>
      </p:sp>
    </p:spTree>
    <p:extLst>
      <p:ext uri="{BB962C8B-B14F-4D97-AF65-F5344CB8AC3E}">
        <p14:creationId xmlns:p14="http://schemas.microsoft.com/office/powerpoint/2010/main" val="2459345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Homomorphic encryption: directly compute on encrypted values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Which brings us to the general idea of homomorphic encryption. Homomorphic encryption – special encryption that lets us do some computation directly on encrypted values. The</a:t>
            </a:r>
            <a:r>
              <a:rPr lang="en-US" baseline="0" dirty="0"/>
              <a:t> remaining encryption schemes are all examples of homomorphic encryption schemes.</a:t>
            </a:r>
            <a:endParaRPr lang="en-US" dirty="0"/>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66</a:t>
            </a:fld>
            <a:endParaRPr lang="en-US"/>
          </a:p>
        </p:txBody>
      </p:sp>
    </p:spTree>
    <p:extLst>
      <p:ext uri="{BB962C8B-B14F-4D97-AF65-F5344CB8AC3E}">
        <p14:creationId xmlns:p14="http://schemas.microsoft.com/office/powerpoint/2010/main" val="1708688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NIST definition</a:t>
            </a:r>
          </a:p>
          <a:p>
            <a:endParaRPr lang="en-US" dirty="0"/>
          </a:p>
          <a:p>
            <a:r>
              <a:rPr lang="en-US" sz="1200" b="0" i="0" kern="1200" dirty="0">
                <a:solidFill>
                  <a:schemeClr val="tx1"/>
                </a:solidFill>
                <a:effectLst/>
                <a:latin typeface="+mn-lt"/>
                <a:ea typeface="+mn-ea"/>
                <a:cs typeface="+mn-cs"/>
              </a:rPr>
              <a:t>Measured service is a term that IT professionals apply to cloud computing. This is a reference to services where </a:t>
            </a:r>
            <a:r>
              <a:rPr lang="en-US" sz="1200" b="0" i="0" u="sng" kern="1200" dirty="0">
                <a:solidFill>
                  <a:schemeClr val="tx1"/>
                </a:solidFill>
                <a:effectLst/>
                <a:latin typeface="+mn-lt"/>
                <a:ea typeface="+mn-ea"/>
                <a:cs typeface="+mn-cs"/>
              </a:rPr>
              <a:t>the cloud</a:t>
            </a:r>
            <a:r>
              <a:rPr lang="en-US" sz="1200" b="0" i="0" kern="1200" dirty="0">
                <a:solidFill>
                  <a:schemeClr val="tx1"/>
                </a:solidFill>
                <a:effectLst/>
                <a:latin typeface="+mn-lt"/>
                <a:ea typeface="+mn-ea"/>
                <a:cs typeface="+mn-cs"/>
              </a:rPr>
              <a:t> provider measures or monitors the provision of services for various reasons, including billing, effective use of resources, or overall predictive planning.</a:t>
            </a:r>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a:t>
            </a:fld>
            <a:endParaRPr lang="en-US" dirty="0"/>
          </a:p>
        </p:txBody>
      </p:sp>
    </p:spTree>
    <p:extLst>
      <p:ext uri="{BB962C8B-B14F-4D97-AF65-F5344CB8AC3E}">
        <p14:creationId xmlns:p14="http://schemas.microsoft.com/office/powerpoint/2010/main" val="2491273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homomorphic encryption schemes and what</a:t>
            </a:r>
            <a:r>
              <a:rPr lang="en-US" baseline="0" dirty="0"/>
              <a:t> can be computed using them.</a:t>
            </a:r>
          </a:p>
          <a:p>
            <a:r>
              <a:rPr lang="en-US" baseline="0" dirty="0"/>
              <a:t>Non-deterministic encryption -&gt; no computation</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67</a:t>
            </a:fld>
            <a:endParaRPr lang="en-US"/>
          </a:p>
        </p:txBody>
      </p:sp>
    </p:spTree>
    <p:extLst>
      <p:ext uri="{BB962C8B-B14F-4D97-AF65-F5344CB8AC3E}">
        <p14:creationId xmlns:p14="http://schemas.microsoft.com/office/powerpoint/2010/main" val="4087956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middle -&gt; encryption schemes that allow some computation -&gt; PHE</a:t>
            </a:r>
          </a:p>
          <a:p>
            <a:r>
              <a:rPr lang="en-US" baseline="0" dirty="0"/>
              <a:t>Top -&gt; fully homomorphic encryption</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68</a:t>
            </a:fld>
            <a:endParaRPr lang="en-US"/>
          </a:p>
        </p:txBody>
      </p:sp>
    </p:spTree>
    <p:extLst>
      <p:ext uri="{BB962C8B-B14F-4D97-AF65-F5344CB8AC3E}">
        <p14:creationId xmlns:p14="http://schemas.microsoft.com/office/powerpoint/2010/main" val="2255500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middle -&gt; encryption schemes that allow some computation -&gt; PHE</a:t>
            </a:r>
          </a:p>
          <a:p>
            <a:r>
              <a:rPr lang="en-US" baseline="0" dirty="0"/>
              <a:t>Top -&gt; fully homomorphic encryption</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69</a:t>
            </a:fld>
            <a:endParaRPr lang="en-US"/>
          </a:p>
        </p:txBody>
      </p:sp>
    </p:spTree>
    <p:extLst>
      <p:ext uri="{BB962C8B-B14F-4D97-AF65-F5344CB8AC3E}">
        <p14:creationId xmlns:p14="http://schemas.microsoft.com/office/powerpoint/2010/main" val="36192037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discuss CryptDB which uses P.H.E</a:t>
            </a:r>
            <a:r>
              <a:rPr lang="en-US" baseline="0" dirty="0"/>
              <a:t> – we highlight certain aspects relevant to query processing, for a more detailed discussion refer to [PRZ+11].</a:t>
            </a:r>
          </a:p>
          <a:p>
            <a:endParaRPr lang="en-US" baseline="0" dirty="0"/>
          </a:p>
          <a:p>
            <a:r>
              <a:rPr lang="en-US" baseline="0" dirty="0"/>
              <a:t>UDF- user defined </a:t>
            </a:r>
            <a:r>
              <a:rPr lang="en-US" baseline="0" dirty="0" err="1"/>
              <a:t>funcions</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72</a:t>
            </a:fld>
            <a:endParaRPr lang="en-US"/>
          </a:p>
        </p:txBody>
      </p:sp>
    </p:spTree>
    <p:extLst>
      <p:ext uri="{BB962C8B-B14F-4D97-AF65-F5344CB8AC3E}">
        <p14:creationId xmlns:p14="http://schemas.microsoft.com/office/powerpoint/2010/main" val="2493360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queries issued by the client and corresponding query fragments</a:t>
            </a:r>
            <a:r>
              <a:rPr lang="en-US" baseline="0" dirty="0"/>
              <a:t> at the DBMS and the web-proxy.</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73</a:t>
            </a:fld>
            <a:endParaRPr lang="en-US"/>
          </a:p>
        </p:txBody>
      </p:sp>
    </p:spTree>
    <p:extLst>
      <p:ext uri="{BB962C8B-B14F-4D97-AF65-F5344CB8AC3E}">
        <p14:creationId xmlns:p14="http://schemas.microsoft.com/office/powerpoint/2010/main" val="699699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P.H.E schemes like </a:t>
            </a:r>
            <a:r>
              <a:rPr lang="en-US" dirty="0" err="1"/>
              <a:t>paillier</a:t>
            </a:r>
            <a:r>
              <a:rPr lang="en-US" baseline="0" dirty="0"/>
              <a:t> have significant storage overheads, there is recent work [GZ07] that aims to optimize this overhead. However, such schemes are for static databases and do not work for updates.</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74</a:t>
            </a:fld>
            <a:endParaRPr lang="en-US"/>
          </a:p>
        </p:txBody>
      </p:sp>
    </p:spTree>
    <p:extLst>
      <p:ext uri="{BB962C8B-B14F-4D97-AF65-F5344CB8AC3E}">
        <p14:creationId xmlns:p14="http://schemas.microsoft.com/office/powerpoint/2010/main" val="17064526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Special </a:t>
            </a:r>
            <a:r>
              <a:rPr lang="en-US" i="1" dirty="0">
                <a:effectLst>
                  <a:outerShdw blurRad="38100" dist="38100" dir="2700000" algn="tl">
                    <a:srgbClr val="000000">
                      <a:alpha val="43137"/>
                    </a:srgbClr>
                  </a:outerShdw>
                </a:effectLst>
              </a:rPr>
              <a:t>homomorphic</a:t>
            </a:r>
            <a:r>
              <a:rPr lang="en-US" dirty="0"/>
              <a:t> encryption schemes</a:t>
            </a:r>
          </a:p>
          <a:p>
            <a:pPr lvl="2"/>
            <a:r>
              <a:rPr lang="en-US" dirty="0"/>
              <a:t>Challenge: limited class of computations</a:t>
            </a:r>
          </a:p>
          <a:p>
            <a:pPr lvl="2"/>
            <a:r>
              <a:rPr lang="en-US" dirty="0"/>
              <a:t>Challenge: Not composable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Computations on </a:t>
            </a:r>
            <a:r>
              <a:rPr lang="en-US" dirty="0" err="1"/>
              <a:t>plaintext</a:t>
            </a:r>
            <a:r>
              <a:rPr lang="en-US" dirty="0" err="1">
                <a:solidFill>
                  <a:schemeClr val="bg1"/>
                </a:solidFill>
              </a:rPr>
              <a:t>Challenge</a:t>
            </a:r>
            <a:r>
              <a:rPr lang="en-US" dirty="0">
                <a:solidFill>
                  <a:schemeClr val="bg1"/>
                </a:solidFill>
              </a:rPr>
              <a:t>: Expensive</a:t>
            </a:r>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75</a:t>
            </a:fld>
            <a:endParaRPr lang="en-US"/>
          </a:p>
        </p:txBody>
      </p:sp>
    </p:spTree>
    <p:extLst>
      <p:ext uri="{BB962C8B-B14F-4D97-AF65-F5344CB8AC3E}">
        <p14:creationId xmlns:p14="http://schemas.microsoft.com/office/powerpoint/2010/main" val="27560307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Drawbacks of the client: Low b/w and high latency</a:t>
            </a:r>
          </a:p>
          <a:p>
            <a:r>
              <a:rPr lang="en-US" sz="1050" dirty="0"/>
              <a:t>Idea:</a:t>
            </a:r>
            <a:r>
              <a:rPr lang="en-US" sz="1050" baseline="0" dirty="0"/>
              <a:t> </a:t>
            </a:r>
            <a:r>
              <a:rPr lang="en-US" sz="1050" dirty="0"/>
              <a:t>Fix the limitations if we can locate the trusted module in the cloud servers. [NEXT slide]</a:t>
            </a:r>
          </a:p>
        </p:txBody>
      </p:sp>
      <p:sp>
        <p:nvSpPr>
          <p:cNvPr id="4" name="Slide Number Placeholder 3"/>
          <p:cNvSpPr>
            <a:spLocks noGrp="1"/>
          </p:cNvSpPr>
          <p:nvPr>
            <p:ph type="sldNum" sz="quarter" idx="10"/>
          </p:nvPr>
        </p:nvSpPr>
        <p:spPr/>
        <p:txBody>
          <a:bodyPr/>
          <a:lstStyle/>
          <a:p>
            <a:fld id="{795A6982-A2B2-4697-A999-13239B9B176E}" type="slidenum">
              <a:rPr lang="en-US" smtClean="0"/>
              <a:t>76</a:t>
            </a:fld>
            <a:endParaRPr lang="en-US"/>
          </a:p>
        </p:txBody>
      </p:sp>
    </p:spTree>
    <p:extLst>
      <p:ext uri="{BB962C8B-B14F-4D97-AF65-F5344CB8AC3E}">
        <p14:creationId xmlns:p14="http://schemas.microsoft.com/office/powerpoint/2010/main" val="9252545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We need to architect a database system for QPED</a:t>
            </a:r>
            <a:r>
              <a:rPr lang="en-US" sz="1050" baseline="0" dirty="0"/>
              <a:t> using a trusted module. </a:t>
            </a:r>
            <a:endParaRPr lang="en-US" sz="1050" dirty="0"/>
          </a:p>
          <a:p>
            <a:pPr marL="228600" indent="-228600">
              <a:buAutoNum type="arabicParenR"/>
            </a:pPr>
            <a:r>
              <a:rPr lang="en-US" sz="1050" dirty="0"/>
              <a:t>What is a trusted module and how we can secure it from an adversary.</a:t>
            </a:r>
          </a:p>
          <a:p>
            <a:pPr marL="228600" indent="-228600">
              <a:buAutoNum type="arabicParenR"/>
            </a:pPr>
            <a:r>
              <a:rPr lang="en-US" sz="1050" dirty="0"/>
              <a:t>How</a:t>
            </a:r>
            <a:r>
              <a:rPr lang="en-US" sz="1050" baseline="0" dirty="0"/>
              <a:t> to use the trusted module for query processing.</a:t>
            </a:r>
          </a:p>
          <a:p>
            <a:pPr marL="0" indent="0">
              <a:buNone/>
            </a:pPr>
            <a:r>
              <a:rPr lang="en-US" sz="1050" baseline="0" dirty="0"/>
              <a:t>Start off with (1)</a:t>
            </a:r>
          </a:p>
          <a:p>
            <a:pPr marL="0" indent="0">
              <a:buNone/>
            </a:pPr>
            <a:r>
              <a:rPr lang="en-US" sz="1050" baseline="0" dirty="0"/>
              <a:t>Recall adversary: </a:t>
            </a:r>
            <a:endParaRPr lang="en-US" sz="1050" dirty="0"/>
          </a:p>
        </p:txBody>
      </p:sp>
      <p:sp>
        <p:nvSpPr>
          <p:cNvPr id="4" name="Slide Number Placeholder 3"/>
          <p:cNvSpPr>
            <a:spLocks noGrp="1"/>
          </p:cNvSpPr>
          <p:nvPr>
            <p:ph type="sldNum" sz="quarter" idx="10"/>
          </p:nvPr>
        </p:nvSpPr>
        <p:spPr/>
        <p:txBody>
          <a:bodyPr/>
          <a:lstStyle/>
          <a:p>
            <a:fld id="{795A6982-A2B2-4697-A999-13239B9B176E}" type="slidenum">
              <a:rPr lang="en-US" smtClean="0"/>
              <a:t>77</a:t>
            </a:fld>
            <a:endParaRPr lang="en-US"/>
          </a:p>
        </p:txBody>
      </p:sp>
    </p:spTree>
    <p:extLst>
      <p:ext uri="{BB962C8B-B14F-4D97-AF65-F5344CB8AC3E}">
        <p14:creationId xmlns:p14="http://schemas.microsoft.com/office/powerpoint/2010/main" val="401615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specially</a:t>
            </a:r>
            <a:r>
              <a:rPr lang="en-US" baseline="0" dirty="0"/>
              <a:t> designed secure hardware has a long history of use for security</a:t>
            </a:r>
            <a:endParaRPr lang="en-US" dirty="0"/>
          </a:p>
          <a:p>
            <a:r>
              <a:rPr lang="en-US" dirty="0"/>
              <a:t>Secure</a:t>
            </a:r>
            <a:r>
              <a:rPr lang="en-US" baseline="0" dirty="0"/>
              <a:t> co-processors are used in ATMs, smart cards</a:t>
            </a:r>
          </a:p>
          <a:p>
            <a:r>
              <a:rPr lang="en-US" baseline="0" dirty="0"/>
              <a:t>Hardware security modules are tamper proof hardware supporting some crypto functions and are already available in some cloud providers for encryption key management</a:t>
            </a:r>
          </a:p>
          <a:p>
            <a:r>
              <a:rPr lang="en-US" baseline="0" dirty="0"/>
              <a:t>FPGAs are widely used by the military for securing control and information systems</a:t>
            </a:r>
          </a:p>
          <a:p>
            <a:r>
              <a:rPr lang="en-US" baseline="0" dirty="0"/>
              <a:t>TPM chips present in most laptops is another example</a:t>
            </a:r>
          </a:p>
        </p:txBody>
      </p:sp>
      <p:sp>
        <p:nvSpPr>
          <p:cNvPr id="4" name="Slide Number Placeholder 3"/>
          <p:cNvSpPr>
            <a:spLocks noGrp="1"/>
          </p:cNvSpPr>
          <p:nvPr>
            <p:ph type="sldNum" sz="quarter" idx="10"/>
          </p:nvPr>
        </p:nvSpPr>
        <p:spPr/>
        <p:txBody>
          <a:bodyPr/>
          <a:lstStyle/>
          <a:p>
            <a:fld id="{795A6982-A2B2-4697-A999-13239B9B176E}" type="slidenum">
              <a:rPr lang="en-US" smtClean="0"/>
              <a:t>79</a:t>
            </a:fld>
            <a:endParaRPr lang="en-US"/>
          </a:p>
        </p:txBody>
      </p:sp>
    </p:spTree>
    <p:extLst>
      <p:ext uri="{BB962C8B-B14F-4D97-AF65-F5344CB8AC3E}">
        <p14:creationId xmlns:p14="http://schemas.microsoft.com/office/powerpoint/2010/main" val="211031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Many sectors including healthcare, government, finance, retail and automobile  use the cloud for file sharing, web, mobile, HPC, CRM, ERP, data storage, analytics etc.</a:t>
            </a:r>
          </a:p>
          <a:p>
            <a:endParaRPr lang="en-US" altLang="en-US" dirty="0"/>
          </a:p>
          <a:p>
            <a:pPr marL="0" marR="0" indent="0" algn="l" defTabSz="457200" rtl="0" eaLnBrk="0" fontAlgn="base" latinLnBrk="0" hangingPunct="0">
              <a:lnSpc>
                <a:spcPct val="100000"/>
              </a:lnSpc>
              <a:spcBef>
                <a:spcPct val="30000"/>
              </a:spcBef>
              <a:spcAft>
                <a:spcPct val="0"/>
              </a:spcAft>
              <a:buClrTx/>
              <a:buSzTx/>
              <a:buFontTx/>
              <a:buNone/>
              <a:tabLst/>
              <a:defRPr/>
            </a:pPr>
            <a:r>
              <a:rPr lang="en-US" altLang="en-US" dirty="0"/>
              <a:t>Lot of sensitive information stored, processed and transferred on the cloud</a:t>
            </a:r>
          </a:p>
          <a:p>
            <a:endParaRPr lang="en-US" altLang="en-US" dirty="0"/>
          </a:p>
          <a:p>
            <a:r>
              <a:rPr lang="en-US" altLang="en-US" dirty="0"/>
              <a:t>Educational</a:t>
            </a:r>
            <a:r>
              <a:rPr lang="en-US" altLang="en-US" baseline="0" dirty="0"/>
              <a:t> records, IRB</a:t>
            </a:r>
          </a:p>
          <a:p>
            <a:r>
              <a:rPr lang="en-US" altLang="en-US" baseline="0" dirty="0"/>
              <a:t>IP, Health</a:t>
            </a:r>
          </a:p>
          <a:p>
            <a:r>
              <a:rPr lang="en-US" altLang="en-US" baseline="0" dirty="0"/>
              <a:t>Finance</a:t>
            </a:r>
          </a:p>
          <a:p>
            <a:r>
              <a:rPr lang="en-US" altLang="en-US" baseline="0" dirty="0"/>
              <a:t>Government</a:t>
            </a:r>
          </a:p>
          <a:p>
            <a:r>
              <a:rPr lang="en-US" altLang="en-US" baseline="0" dirty="0"/>
              <a:t>Games, Entertainment etc.</a:t>
            </a:r>
          </a:p>
          <a:p>
            <a:endParaRPr lang="en-US" alt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5</a:t>
            </a:fld>
            <a:endParaRPr lang="en-US" dirty="0"/>
          </a:p>
        </p:txBody>
      </p:sp>
    </p:spTree>
    <p:extLst>
      <p:ext uri="{BB962C8B-B14F-4D97-AF65-F5344CB8AC3E}">
        <p14:creationId xmlns:p14="http://schemas.microsoft.com/office/powerpoint/2010/main" val="14907509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how query processing works consider the query:</a:t>
            </a:r>
          </a:p>
          <a:p>
            <a:r>
              <a:rPr lang="en-US" baseline="0" dirty="0"/>
              <a:t>Columns in red are sensitive, columns in green are not – can be kept in plaintext</a:t>
            </a:r>
          </a:p>
          <a:p>
            <a:endParaRPr lang="en-US" dirty="0"/>
          </a:p>
        </p:txBody>
      </p:sp>
      <p:sp>
        <p:nvSpPr>
          <p:cNvPr id="4" name="Slide Number Placeholder 3"/>
          <p:cNvSpPr>
            <a:spLocks noGrp="1"/>
          </p:cNvSpPr>
          <p:nvPr>
            <p:ph type="sldNum" sz="quarter" idx="10"/>
          </p:nvPr>
        </p:nvSpPr>
        <p:spPr/>
        <p:txBody>
          <a:bodyPr/>
          <a:lstStyle/>
          <a:p>
            <a:fld id="{83EF54DB-82B9-46DC-BC72-CD12CEE09021}" type="slidenum">
              <a:rPr lang="en-US" smtClean="0"/>
              <a:t>80</a:t>
            </a:fld>
            <a:endParaRPr lang="en-US"/>
          </a:p>
        </p:txBody>
      </p:sp>
    </p:spTree>
    <p:extLst>
      <p:ext uri="{BB962C8B-B14F-4D97-AF65-F5344CB8AC3E}">
        <p14:creationId xmlns:p14="http://schemas.microsoft.com/office/powerpoint/2010/main" val="1321673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051B5-3195-4FF0-BCB3-6F81F8FB9011}" type="slidenum">
              <a:rPr lang="zh-CN" altLang="en-US" smtClean="0"/>
              <a:t>81</a:t>
            </a:fld>
            <a:endParaRPr lang="zh-CN" altLang="en-US"/>
          </a:p>
        </p:txBody>
      </p:sp>
    </p:spTree>
    <p:extLst>
      <p:ext uri="{BB962C8B-B14F-4D97-AF65-F5344CB8AC3E}">
        <p14:creationId xmlns:p14="http://schemas.microsoft.com/office/powerpoint/2010/main" val="2813059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051B5-3195-4FF0-BCB3-6F81F8FB9011}" type="slidenum">
              <a:rPr lang="zh-CN" altLang="en-US" smtClean="0"/>
              <a:t>82</a:t>
            </a:fld>
            <a:endParaRPr lang="zh-CN" altLang="en-US"/>
          </a:p>
        </p:txBody>
      </p:sp>
    </p:spTree>
    <p:extLst>
      <p:ext uri="{BB962C8B-B14F-4D97-AF65-F5344CB8AC3E}">
        <p14:creationId xmlns:p14="http://schemas.microsoft.com/office/powerpoint/2010/main" val="36885886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051B5-3195-4FF0-BCB3-6F81F8FB9011}" type="slidenum">
              <a:rPr lang="zh-CN" altLang="en-US" smtClean="0"/>
              <a:t>83</a:t>
            </a:fld>
            <a:endParaRPr lang="zh-CN" altLang="en-US"/>
          </a:p>
        </p:txBody>
      </p:sp>
    </p:spTree>
    <p:extLst>
      <p:ext uri="{BB962C8B-B14F-4D97-AF65-F5344CB8AC3E}">
        <p14:creationId xmlns:p14="http://schemas.microsoft.com/office/powerpoint/2010/main" val="31817500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94" indent="-228594" defTabSz="914400">
              <a:spcBef>
                <a:spcPts val="400"/>
              </a:spcBef>
              <a:buClr>
                <a:schemeClr val="tx2"/>
              </a:buClr>
              <a:buFont typeface="Wingdings" charset="2"/>
              <a:buChar char="§"/>
            </a:pPr>
            <a:r>
              <a:rPr lang="en-US" sz="1600" b="1" dirty="0"/>
              <a:t>Protects against </a:t>
            </a:r>
            <a:r>
              <a:rPr lang="en-US" sz="1600" dirty="0">
                <a:solidFill>
                  <a:schemeClr val="tx2"/>
                </a:solidFill>
              </a:rPr>
              <a:t>SW attacks even if OS/drivers/ BIOS/VMM/SMM are compromised</a:t>
            </a:r>
          </a:p>
          <a:p>
            <a:pPr marL="529113" lvl="1" indent="-228594" defTabSz="914400">
              <a:spcBef>
                <a:spcPts val="400"/>
              </a:spcBef>
            </a:pPr>
            <a:r>
              <a:rPr lang="en-US" sz="1333" dirty="0">
                <a:solidFill>
                  <a:schemeClr val="accent3"/>
                </a:solidFill>
              </a:rPr>
              <a:t>Smallest possible Trusted Compute Block (TCB)</a:t>
            </a:r>
          </a:p>
          <a:p>
            <a:pPr marL="228594" indent="-228594" defTabSz="914400">
              <a:spcBef>
                <a:spcPts val="400"/>
              </a:spcBef>
              <a:buClr>
                <a:schemeClr val="tx2"/>
              </a:buClr>
              <a:buFont typeface="Wingdings" charset="2"/>
              <a:buChar char="§"/>
            </a:pPr>
            <a:r>
              <a:rPr lang="en-US" sz="1600" b="1" dirty="0"/>
              <a:t>Secrets </a:t>
            </a:r>
            <a:r>
              <a:rPr lang="en-US" sz="1600" dirty="0">
                <a:solidFill>
                  <a:schemeClr val="tx2"/>
                </a:solidFill>
              </a:rPr>
              <a:t>(data/keys/et al) remain protected even when attacker has full control of platform</a:t>
            </a:r>
          </a:p>
          <a:p>
            <a:pPr marL="529113" lvl="1" indent="-228594" defTabSz="914400">
              <a:spcBef>
                <a:spcPts val="400"/>
              </a:spcBef>
            </a:pPr>
            <a:r>
              <a:rPr lang="en-US" sz="1333" dirty="0">
                <a:solidFill>
                  <a:schemeClr val="accent3"/>
                </a:solidFill>
              </a:rPr>
              <a:t>Other technologies allow some privileged SW in their boundary</a:t>
            </a:r>
          </a:p>
          <a:p>
            <a:pPr marL="228594" indent="-228594" defTabSz="914400">
              <a:spcBef>
                <a:spcPts val="400"/>
              </a:spcBef>
              <a:buClr>
                <a:schemeClr val="tx2"/>
              </a:buClr>
              <a:buFont typeface="Wingdings" charset="2"/>
              <a:buChar char="§"/>
            </a:pPr>
            <a:r>
              <a:rPr lang="en-US" sz="1600" b="1" dirty="0"/>
              <a:t>Prevents</a:t>
            </a:r>
            <a:r>
              <a:rPr lang="en-US" sz="1600" dirty="0">
                <a:solidFill>
                  <a:schemeClr val="tx2"/>
                </a:solidFill>
              </a:rPr>
              <a:t> attacks like memory bus snooping, memory tampering,  and “cold boot” attacks against memory contents in RAM</a:t>
            </a:r>
          </a:p>
          <a:p>
            <a:pPr marL="529113" lvl="1" indent="-228594" defTabSz="914400">
              <a:spcBef>
                <a:spcPts val="400"/>
              </a:spcBef>
            </a:pPr>
            <a:r>
              <a:rPr lang="en-US" sz="1333" dirty="0">
                <a:solidFill>
                  <a:schemeClr val="accent3"/>
                </a:solidFill>
              </a:rPr>
              <a:t>Protection for hard-to-protect or unprotected spaces </a:t>
            </a:r>
          </a:p>
          <a:p>
            <a:pPr marL="228594" indent="-228594" defTabSz="914400">
              <a:spcBef>
                <a:spcPts val="400"/>
              </a:spcBef>
              <a:buFont typeface="Wingdings" charset="2"/>
              <a:buChar char="§"/>
            </a:pPr>
            <a:r>
              <a:rPr lang="en-US" sz="1600" dirty="0">
                <a:solidFill>
                  <a:schemeClr val="tx2"/>
                </a:solidFill>
              </a:rPr>
              <a:t>Provides </a:t>
            </a:r>
            <a:r>
              <a:rPr lang="en-US" sz="1600" b="1" dirty="0"/>
              <a:t>hardware-based attestation</a:t>
            </a:r>
            <a:r>
              <a:rPr lang="en-US" sz="1600" dirty="0">
                <a:solidFill>
                  <a:schemeClr val="tx2"/>
                </a:solidFill>
              </a:rPr>
              <a:t> capabilities to measure and verify valid code and data signatures</a:t>
            </a:r>
          </a:p>
          <a:p>
            <a:pPr marL="529113" lvl="1" indent="-228594" defTabSz="914400">
              <a:spcBef>
                <a:spcPts val="400"/>
              </a:spcBef>
            </a:pPr>
            <a:r>
              <a:rPr lang="en-US" sz="1333" dirty="0">
                <a:solidFill>
                  <a:schemeClr val="accent3"/>
                </a:solidFill>
              </a:rPr>
              <a:t>Increases transparency and accountability</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84</a:t>
            </a:fld>
            <a:endParaRPr lang="en-US" dirty="0"/>
          </a:p>
        </p:txBody>
      </p:sp>
    </p:spTree>
    <p:extLst>
      <p:ext uri="{BB962C8B-B14F-4D97-AF65-F5344CB8AC3E}">
        <p14:creationId xmlns:p14="http://schemas.microsoft.com/office/powerpoint/2010/main" val="2495626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 is also clear if we look at examples of applications running in the cloud.</a:t>
            </a:r>
          </a:p>
          <a:p>
            <a:r>
              <a:rPr lang="en-US" dirty="0"/>
              <a:t>This is a sampling of applications that run fully in the cloud – or SaaS apps.</a:t>
            </a:r>
          </a:p>
          <a:p>
            <a:r>
              <a:rPr lang="en-US" dirty="0"/>
              <a:t>Billing, CRM, ERP:</a:t>
            </a:r>
            <a:r>
              <a:rPr lang="en-US" baseline="0" dirty="0"/>
              <a:t> potentially sensitive corporate data</a:t>
            </a:r>
          </a:p>
          <a:p>
            <a:r>
              <a:rPr lang="en-US" baseline="0" dirty="0"/>
              <a:t>Health, Personal Data: potentially sensitive personal data</a:t>
            </a:r>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9</a:t>
            </a:fld>
            <a:endParaRPr lang="en-US" dirty="0"/>
          </a:p>
        </p:txBody>
      </p:sp>
    </p:spTree>
    <p:extLst>
      <p:ext uri="{BB962C8B-B14F-4D97-AF65-F5344CB8AC3E}">
        <p14:creationId xmlns:p14="http://schemas.microsoft.com/office/powerpoint/2010/main" val="3635331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11</a:t>
            </a:fld>
            <a:endParaRPr lang="en-US" dirty="0"/>
          </a:p>
        </p:txBody>
      </p:sp>
    </p:spTree>
    <p:extLst>
      <p:ext uri="{BB962C8B-B14F-4D97-AF65-F5344CB8AC3E}">
        <p14:creationId xmlns:p14="http://schemas.microsoft.com/office/powerpoint/2010/main" val="3610564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Deployment methods for a cloud:</a:t>
            </a:r>
          </a:p>
          <a:p>
            <a:pPr lvl="1"/>
            <a:r>
              <a:rPr lang="en-US" altLang="en-US" dirty="0"/>
              <a:t>Public - accessible to anyone</a:t>
            </a:r>
          </a:p>
          <a:p>
            <a:pPr lvl="1"/>
            <a:r>
              <a:rPr lang="en-US" altLang="en-US" dirty="0"/>
              <a:t>Private - can be accessed only by people who have the necessary credentials</a:t>
            </a:r>
          </a:p>
          <a:p>
            <a:pPr lvl="1"/>
            <a:r>
              <a:rPr lang="en-US" altLang="en-US" dirty="0"/>
              <a:t>Community - a way to bring people together for a specific purpose</a:t>
            </a:r>
          </a:p>
          <a:p>
            <a:pPr lvl="1"/>
            <a:r>
              <a:rPr lang="en-US" altLang="en-US" dirty="0"/>
              <a:t>Hybrid - enables a company to keep some information private and designate other files as public or community information</a:t>
            </a:r>
          </a:p>
          <a:p>
            <a:endParaRPr lang="en-US" dirty="0"/>
          </a:p>
          <a:p>
            <a:r>
              <a:rPr lang="en-US" sz="1200" b="1" i="0" kern="1200" dirty="0">
                <a:solidFill>
                  <a:schemeClr val="tx1"/>
                </a:solidFill>
                <a:effectLst/>
                <a:latin typeface="+mn-lt"/>
                <a:ea typeface="+mn-ea"/>
                <a:cs typeface="+mn-cs"/>
              </a:rPr>
              <a:t>What is a public cloud?</a:t>
            </a:r>
          </a:p>
          <a:p>
            <a:r>
              <a:rPr lang="en-US" sz="1200" b="0" i="0" kern="1200" dirty="0">
                <a:solidFill>
                  <a:schemeClr val="tx1"/>
                </a:solidFill>
                <a:effectLst/>
                <a:latin typeface="+mn-lt"/>
                <a:ea typeface="+mn-ea"/>
                <a:cs typeface="+mn-cs"/>
              </a:rPr>
              <a:t>Public clouds are the most common way of deploying cloud computing. The cloud resources (like servers and storage) are owned and operated by a third-party </a:t>
            </a:r>
            <a:r>
              <a:rPr lang="en-US" sz="1200" b="0" i="0" u="none" strike="noStrike" kern="1200" dirty="0">
                <a:solidFill>
                  <a:schemeClr val="tx1"/>
                </a:solidFill>
                <a:effectLst/>
                <a:latin typeface="+mn-lt"/>
                <a:ea typeface="+mn-ea"/>
                <a:cs typeface="+mn-cs"/>
                <a:hlinkClick r:id="rId3"/>
              </a:rPr>
              <a:t>cloud service provider</a:t>
            </a:r>
            <a:r>
              <a:rPr lang="en-US" sz="1200" b="0" i="0" kern="1200" dirty="0">
                <a:solidFill>
                  <a:schemeClr val="tx1"/>
                </a:solidFill>
                <a:effectLst/>
                <a:latin typeface="+mn-lt"/>
                <a:ea typeface="+mn-ea"/>
                <a:cs typeface="+mn-cs"/>
              </a:rPr>
              <a:t> and delivered over the Internet. </a:t>
            </a:r>
            <a:r>
              <a:rPr lang="en-US" sz="1200" b="0" i="0" u="none" strike="noStrike" kern="1200" dirty="0">
                <a:solidFill>
                  <a:schemeClr val="tx1"/>
                </a:solidFill>
                <a:effectLst/>
                <a:latin typeface="+mn-lt"/>
                <a:ea typeface="+mn-ea"/>
                <a:cs typeface="+mn-cs"/>
                <a:hlinkClick r:id="rId4"/>
              </a:rPr>
              <a:t>Microsoft Azure</a:t>
            </a:r>
            <a:r>
              <a:rPr lang="en-US" sz="1200" b="0" i="0" kern="1200" dirty="0">
                <a:solidFill>
                  <a:schemeClr val="tx1"/>
                </a:solidFill>
                <a:effectLst/>
                <a:latin typeface="+mn-lt"/>
                <a:ea typeface="+mn-ea"/>
                <a:cs typeface="+mn-cs"/>
              </a:rPr>
              <a:t> is an example of a public cloud. With a public cloud, all hardware, software, and other supporting infrastructure is owned and managed by the cloud provider. In a public cloud, you share the same hardware, storage, and network devices with other organizations or cloud “tenants.” You access services and manage your account using a web browser. Public cloud deployments are frequently used to provide web-based email, online office applications, storage, and testing and development environments.</a:t>
            </a:r>
          </a:p>
          <a:p>
            <a:endParaRPr lang="en-US" dirty="0"/>
          </a:p>
          <a:p>
            <a:r>
              <a:rPr lang="en-US" sz="1200" b="1" i="0" kern="1200" dirty="0">
                <a:solidFill>
                  <a:schemeClr val="tx1"/>
                </a:solidFill>
                <a:effectLst/>
                <a:latin typeface="+mn-lt"/>
                <a:ea typeface="+mn-ea"/>
                <a:cs typeface="+mn-cs"/>
              </a:rPr>
              <a:t>What is a private cloud?</a:t>
            </a:r>
          </a:p>
          <a:p>
            <a:r>
              <a:rPr lang="en-US" sz="1200" b="0" i="0" kern="1200" dirty="0">
                <a:solidFill>
                  <a:schemeClr val="tx1"/>
                </a:solidFill>
                <a:effectLst/>
                <a:latin typeface="+mn-lt"/>
                <a:ea typeface="+mn-ea"/>
                <a:cs typeface="+mn-cs"/>
              </a:rPr>
              <a:t>A private cloud consists of computing resources used exclusively by one business or organization. The private cloud can be physically located at your organization’s on-site datacenter, or it can be hosted by a third-party service provider. But in a private cloud, the services and infrastructure are always maintained on a private network and the hardware and software are dedicated solely to your organization. In this way, a private cloud can make it easier for an organization to customize its resources to meet specific IT requirements. Private clouds are often used by government agencies, financial institutions, any other mid- to large-size organizations with business-critical operations seeking enhanced control over their environment.</a:t>
            </a:r>
          </a:p>
          <a:p>
            <a:endParaRPr lang="en-US" dirty="0"/>
          </a:p>
          <a:p>
            <a:r>
              <a:rPr lang="en-US" dirty="0"/>
              <a:t>https://</a:t>
            </a:r>
            <a:r>
              <a:rPr lang="en-US" dirty="0" err="1"/>
              <a:t>azure.microsoft.com</a:t>
            </a:r>
            <a:r>
              <a:rPr lang="en-US" dirty="0"/>
              <a:t>/</a:t>
            </a:r>
            <a:r>
              <a:rPr lang="en-US" dirty="0" err="1"/>
              <a:t>en</a:t>
            </a:r>
            <a:r>
              <a:rPr lang="en-US" dirty="0"/>
              <a:t>-us/overview/what-are-private-public-hybrid-clouds/</a:t>
            </a:r>
          </a:p>
          <a:p>
            <a:endParaRPr lang="en-US" dirty="0"/>
          </a:p>
          <a:p>
            <a:endParaRPr lang="en-US" dirty="0"/>
          </a:p>
          <a:p>
            <a:pPr eaLnBrk="1" hangingPunct="1"/>
            <a:r>
              <a:rPr lang="en-US" altLang="en-US" sz="1400" dirty="0">
                <a:latin typeface="Times New Roman" panose="02020603050405020304" pitchFamily="18" charset="0"/>
                <a:cs typeface="Times New Roman" panose="02020603050405020304" pitchFamily="18" charset="0"/>
              </a:rPr>
              <a:t>Private cloud</a:t>
            </a:r>
          </a:p>
          <a:p>
            <a:pPr eaLnBrk="1" hangingPunct="1">
              <a:buFontTx/>
              <a:buNone/>
            </a:pPr>
            <a:r>
              <a:rPr lang="en-US" altLang="en-US" sz="1200" dirty="0">
                <a:latin typeface="Times New Roman" panose="02020603050405020304" pitchFamily="18" charset="0"/>
                <a:cs typeface="Times New Roman" panose="02020603050405020304" pitchFamily="18" charset="0"/>
              </a:rPr>
              <a:t>                     --The cloud is managed by an organization and serve it solely.</a:t>
            </a:r>
          </a:p>
          <a:p>
            <a:pPr eaLnBrk="1" hangingPunct="1"/>
            <a:r>
              <a:rPr lang="en-US" altLang="en-US" sz="1400" dirty="0">
                <a:latin typeface="Times New Roman" panose="02020603050405020304" pitchFamily="18" charset="0"/>
                <a:cs typeface="Times New Roman" panose="02020603050405020304" pitchFamily="18" charset="0"/>
              </a:rPr>
              <a:t>Public cloud</a:t>
            </a:r>
          </a:p>
          <a:p>
            <a:pPr>
              <a:buFontTx/>
              <a:buNone/>
            </a:pPr>
            <a:r>
              <a:rPr lang="en-US" altLang="en-US" dirty="0">
                <a:latin typeface="Times New Roman" panose="02020603050405020304" pitchFamily="18" charset="0"/>
                <a:cs typeface="Times New Roman" panose="02020603050405020304" pitchFamily="18" charset="0"/>
              </a:rPr>
              <a:t>             </a:t>
            </a:r>
            <a:r>
              <a:rPr lang="en-US" altLang="en-US" sz="1200" dirty="0">
                <a:latin typeface="Times New Roman" panose="02020603050405020304" pitchFamily="18" charset="0"/>
                <a:cs typeface="Times New Roman" panose="02020603050405020304" pitchFamily="18" charset="0"/>
              </a:rPr>
              <a:t>--The cloud infrastructure is owned and managed by a large Cloud Service Provider (CSP).</a:t>
            </a:r>
          </a:p>
          <a:p>
            <a:pPr eaLnBrk="1" hangingPunct="1"/>
            <a:r>
              <a:rPr lang="en-US" altLang="en-US" sz="1400" dirty="0">
                <a:latin typeface="Times New Roman" panose="02020603050405020304" pitchFamily="18" charset="0"/>
                <a:cs typeface="Times New Roman" panose="02020603050405020304" pitchFamily="18" charset="0"/>
              </a:rPr>
              <a:t>Community cloud</a:t>
            </a:r>
          </a:p>
          <a:p>
            <a:pPr>
              <a:buFontTx/>
              <a:buNone/>
            </a:pPr>
            <a:r>
              <a:rPr lang="en-US" altLang="en-US" sz="1400" dirty="0">
                <a:latin typeface="Times New Roman" panose="02020603050405020304" pitchFamily="18" charset="0"/>
                <a:cs typeface="Times New Roman" panose="02020603050405020304" pitchFamily="18" charset="0"/>
              </a:rPr>
              <a:t>                   --</a:t>
            </a:r>
            <a:r>
              <a:rPr lang="en-US" altLang="en-US" sz="1200" dirty="0">
                <a:latin typeface="Times New Roman" panose="02020603050405020304" pitchFamily="18" charset="0"/>
                <a:cs typeface="Times New Roman" panose="02020603050405020304" pitchFamily="18" charset="0"/>
              </a:rPr>
              <a:t>The cloud is managed by several organizations and supports a specific community that has the same interest.</a:t>
            </a:r>
          </a:p>
          <a:p>
            <a:pPr eaLnBrk="1" hangingPunct="1"/>
            <a:r>
              <a:rPr lang="en-US" altLang="en-US" sz="1400" dirty="0">
                <a:latin typeface="Times New Roman" panose="02020603050405020304" pitchFamily="18" charset="0"/>
                <a:cs typeface="Times New Roman" panose="02020603050405020304" pitchFamily="18" charset="0"/>
              </a:rPr>
              <a:t>Hybrid cloud</a:t>
            </a:r>
          </a:p>
          <a:p>
            <a:pPr eaLnBrk="1" hangingPunct="1">
              <a:buFontTx/>
              <a:buNone/>
            </a:pPr>
            <a:r>
              <a:rPr lang="en-US" altLang="en-US" sz="1400" dirty="0">
                <a:latin typeface="Times New Roman" panose="02020603050405020304" pitchFamily="18" charset="0"/>
                <a:cs typeface="Times New Roman" panose="02020603050405020304" pitchFamily="18" charset="0"/>
              </a:rPr>
              <a:t>                   -- </a:t>
            </a:r>
            <a:r>
              <a:rPr lang="en-US" altLang="en-US" sz="1200" dirty="0">
                <a:latin typeface="Times New Roman" panose="02020603050405020304" pitchFamily="18" charset="0"/>
                <a:cs typeface="Times New Roman" panose="02020603050405020304" pitchFamily="18" charset="0"/>
              </a:rPr>
              <a:t>The cloud infrastructure is composed of two or more of the above models           </a:t>
            </a:r>
          </a:p>
          <a:p>
            <a:pPr eaLnBrk="1" hangingPunct="1">
              <a:buFontTx/>
              <a:buNone/>
            </a:pPr>
            <a:r>
              <a:rPr lang="en-US" altLang="en-US" dirty="0"/>
              <a:t>             </a:t>
            </a:r>
          </a:p>
          <a:p>
            <a:endParaRPr lang="en-US" dirty="0"/>
          </a:p>
          <a:p>
            <a:endParaRPr lang="en-US" dirty="0"/>
          </a:p>
          <a:p>
            <a:endParaRPr lang="en-US" dirty="0"/>
          </a:p>
          <a:p>
            <a:r>
              <a:rPr lang="en-US" dirty="0"/>
              <a:t> </a:t>
            </a:r>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14</a:t>
            </a:fld>
            <a:endParaRPr lang="en-US" dirty="0"/>
          </a:p>
        </p:txBody>
      </p:sp>
    </p:spTree>
    <p:extLst>
      <p:ext uri="{BB962C8B-B14F-4D97-AF65-F5344CB8AC3E}">
        <p14:creationId xmlns:p14="http://schemas.microsoft.com/office/powerpoint/2010/main" val="1301343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http://onsaas.net/2008/06/03/defining-saas-paas-iaas-etc/</a:t>
            </a:r>
          </a:p>
        </p:txBody>
      </p:sp>
      <p:sp>
        <p:nvSpPr>
          <p:cNvPr id="4" name="Slide Number Placeholder 3"/>
          <p:cNvSpPr>
            <a:spLocks noGrp="1"/>
          </p:cNvSpPr>
          <p:nvPr>
            <p:ph type="sldNum" sz="quarter" idx="10"/>
          </p:nvPr>
        </p:nvSpPr>
        <p:spPr/>
        <p:txBody>
          <a:bodyPr/>
          <a:lstStyle/>
          <a:p>
            <a:fld id="{696740AE-4D63-4B71-AF2B-F484D0ADDFE5}" type="slidenum">
              <a:rPr lang="en-US" smtClean="0"/>
              <a:t>15</a:t>
            </a:fld>
            <a:endParaRPr lang="en-US"/>
          </a:p>
        </p:txBody>
      </p:sp>
    </p:spTree>
    <p:extLst>
      <p:ext uri="{BB962C8B-B14F-4D97-AF65-F5344CB8AC3E}">
        <p14:creationId xmlns:p14="http://schemas.microsoft.com/office/powerpoint/2010/main" val="3830386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defRPr/>
            </a:pPr>
            <a:r>
              <a:rPr lang="en-US" b="1" dirty="0"/>
              <a:t>Software as a service (SaaS) </a:t>
            </a:r>
            <a:r>
              <a:rPr lang="en-US" dirty="0"/>
              <a:t>- applications are delivered via the Internet</a:t>
            </a:r>
          </a:p>
          <a:p>
            <a:pPr lvl="1">
              <a:defRPr/>
            </a:pPr>
            <a:r>
              <a:rPr lang="en-US" b="1" dirty="0"/>
              <a:t>Platform as a service (PaaS) </a:t>
            </a:r>
            <a:r>
              <a:rPr lang="en-US" dirty="0"/>
              <a:t>- an OS, such as Linux or Windows, has been installed on a cloud server</a:t>
            </a:r>
          </a:p>
          <a:p>
            <a:pPr lvl="1">
              <a:defRPr/>
            </a:pPr>
            <a:r>
              <a:rPr lang="en-US" b="1" dirty="0"/>
              <a:t>Infrastructure as a service (IaaS) </a:t>
            </a:r>
            <a:r>
              <a:rPr lang="en-US" dirty="0"/>
              <a:t>- customers can rent hardware and install whatever OSs and applications they need</a:t>
            </a:r>
          </a:p>
          <a:p>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16</a:t>
            </a:fld>
            <a:endParaRPr lang="en-US" dirty="0"/>
          </a:p>
        </p:txBody>
      </p:sp>
    </p:spTree>
    <p:extLst>
      <p:ext uri="{BB962C8B-B14F-4D97-AF65-F5344CB8AC3E}">
        <p14:creationId xmlns:p14="http://schemas.microsoft.com/office/powerpoint/2010/main" val="7451696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7AD725-2994-8245-AD02-A263368B93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09"/>
            <a:ext cx="9144000" cy="2748519"/>
          </a:xfrm>
          <a:prstGeom prst="rect">
            <a:avLst/>
          </a:prstGeom>
        </p:spPr>
      </p:pic>
      <p:sp>
        <p:nvSpPr>
          <p:cNvPr id="28" name="Date Placeholder 27"/>
          <p:cNvSpPr>
            <a:spLocks noGrp="1"/>
          </p:cNvSpPr>
          <p:nvPr>
            <p:ph type="dt" sz="half" idx="10"/>
          </p:nvPr>
        </p:nvSpPr>
        <p:spPr>
          <a:xfrm>
            <a:off x="6400800" y="6355080"/>
            <a:ext cx="2286000" cy="365760"/>
          </a:xfrm>
        </p:spPr>
        <p:txBody>
          <a:bodyPr/>
          <a:lstStyle>
            <a:lvl1pPr algn="ctr">
              <a:defRPr sz="1400">
                <a:latin typeface="Arial"/>
                <a:cs typeface="Arial"/>
              </a:defRPr>
            </a:lvl1pPr>
          </a:lstStyle>
          <a:p>
            <a:r>
              <a:rPr lang="en-US"/>
              <a:t>2019</a:t>
            </a:r>
            <a:endParaRPr lang="en-US" dirty="0"/>
          </a:p>
        </p:txBody>
      </p:sp>
      <p:sp>
        <p:nvSpPr>
          <p:cNvPr id="17" name="Footer Placeholder 16"/>
          <p:cNvSpPr>
            <a:spLocks noGrp="1"/>
          </p:cNvSpPr>
          <p:nvPr>
            <p:ph type="ftr" sz="quarter" idx="11"/>
          </p:nvPr>
        </p:nvSpPr>
        <p:spPr>
          <a:xfrm>
            <a:off x="2898648" y="6355080"/>
            <a:ext cx="3474720" cy="365760"/>
          </a:xfrm>
        </p:spPr>
        <p:txBody>
          <a:bodyPr/>
          <a:lstStyle>
            <a:lvl1pPr algn="ctr">
              <a:defRPr>
                <a:latin typeface="Arial"/>
                <a:cs typeface="Arial"/>
              </a:defRPr>
            </a:lvl1pPr>
          </a:lstStyle>
          <a:p>
            <a:r>
              <a:rPr lang="en-US"/>
              <a:t>Cloud Security - Nuno Santos</a:t>
            </a:r>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defRPr>
                <a:latin typeface="Arial"/>
                <a:cs typeface="Arial"/>
              </a:defRPr>
            </a:lvl1pPr>
          </a:lstStyle>
          <a:p>
            <a:fld id="{2AA957AF-53C0-420B-9C2D-77DB1416566C}" type="slidenum">
              <a:rPr lang="en-US" smtClean="0"/>
              <a:pPr/>
              <a:t>‹#›</a:t>
            </a:fld>
            <a:endParaRPr lang="en-US" dirty="0"/>
          </a:p>
        </p:txBody>
      </p:sp>
      <p:sp>
        <p:nvSpPr>
          <p:cNvPr id="21" name="Rectangle 20"/>
          <p:cNvSpPr/>
          <p:nvPr/>
        </p:nvSpPr>
        <p:spPr>
          <a:xfrm>
            <a:off x="2590801" y="1295400"/>
            <a:ext cx="6212858" cy="3315310"/>
          </a:xfrm>
          <a:prstGeom prst="rect">
            <a:avLst/>
          </a:prstGeom>
          <a:solidFill>
            <a:schemeClr val="bg1"/>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33" name="Rectangle 32"/>
          <p:cNvSpPr/>
          <p:nvPr/>
        </p:nvSpPr>
        <p:spPr>
          <a:xfrm>
            <a:off x="2590800" y="4725308"/>
            <a:ext cx="6212857" cy="1326074"/>
          </a:xfrm>
          <a:prstGeom prst="rect">
            <a:avLst/>
          </a:prstGeom>
          <a:solidFill>
            <a:srgbClr val="FFFFFF"/>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pic>
        <p:nvPicPr>
          <p:cNvPr id="3" name="Picture 2" descr="IST_A_RGB_POS.png"/>
          <p:cNvPicPr>
            <a:picLocks noChangeAspect="1"/>
          </p:cNvPicPr>
          <p:nvPr userDrawn="1"/>
        </p:nvPicPr>
        <p:blipFill rotWithShape="1">
          <a:blip r:embed="rId3">
            <a:extLst>
              <a:ext uri="{28A0092B-C50C-407E-A947-70E740481C1C}">
                <a14:useLocalDpi xmlns:a14="http://schemas.microsoft.com/office/drawing/2010/main" val="0"/>
              </a:ext>
            </a:extLst>
          </a:blip>
          <a:srcRect l="17273" t="29876" r="17272" b="27670"/>
          <a:stretch/>
        </p:blipFill>
        <p:spPr>
          <a:xfrm>
            <a:off x="154953" y="5530682"/>
            <a:ext cx="2272142" cy="1041400"/>
          </a:xfrm>
          <a:prstGeom prst="rect">
            <a:avLst/>
          </a:prstGeom>
        </p:spPr>
      </p:pic>
      <p:sp>
        <p:nvSpPr>
          <p:cNvPr id="8" name="Title 7"/>
          <p:cNvSpPr>
            <a:spLocks noGrp="1"/>
          </p:cNvSpPr>
          <p:nvPr>
            <p:ph type="ctrTitle"/>
          </p:nvPr>
        </p:nvSpPr>
        <p:spPr>
          <a:xfrm>
            <a:off x="2743200" y="1523999"/>
            <a:ext cx="5939067" cy="2895601"/>
          </a:xfrm>
        </p:spPr>
        <p:txBody>
          <a:bodyPr anchor="t" anchorCtr="0"/>
          <a:lstStyle>
            <a:lvl1pPr algn="ctr">
              <a:defRPr sz="3200">
                <a:solidFill>
                  <a:schemeClr val="tx1"/>
                </a:solidFill>
                <a:latin typeface="Arial"/>
                <a:cs typeface="Arial"/>
              </a:defRPr>
            </a:lvl1pPr>
          </a:lstStyle>
          <a:p>
            <a:r>
              <a:rPr kumimoji="0" lang="en-US" dirty="0"/>
              <a:t>Click to edit Master title style</a:t>
            </a:r>
          </a:p>
        </p:txBody>
      </p:sp>
      <p:sp>
        <p:nvSpPr>
          <p:cNvPr id="9" name="Subtitle 8"/>
          <p:cNvSpPr>
            <a:spLocks noGrp="1"/>
          </p:cNvSpPr>
          <p:nvPr>
            <p:ph type="subTitle" idx="1"/>
          </p:nvPr>
        </p:nvSpPr>
        <p:spPr>
          <a:xfrm>
            <a:off x="2743200" y="4828033"/>
            <a:ext cx="5939067" cy="1101948"/>
          </a:xfrm>
        </p:spPr>
        <p:txBody>
          <a:bodyPr/>
          <a:lstStyle>
            <a:lvl1pPr marL="0" indent="0" algn="ctr">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Cloud Security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Cloud Security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467600" cy="9144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Cloud Security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solidFill>
                  <a:schemeClr val="bg1"/>
                </a:solidFill>
              </a:defRPr>
            </a:lvl1pPr>
          </a:lstStyle>
          <a:p>
            <a:r>
              <a:rPr kumimoji="0" lang="en-US"/>
              <a:t>Click to edit Master title style</a:t>
            </a:r>
          </a:p>
        </p:txBody>
      </p:sp>
      <p:sp>
        <p:nvSpPr>
          <p:cNvPr id="4" name="Date Placeholder 3"/>
          <p:cNvSpPr>
            <a:spLocks noGrp="1"/>
          </p:cNvSpPr>
          <p:nvPr>
            <p:ph type="dt" sz="half" idx="10"/>
          </p:nvPr>
        </p:nvSpPr>
        <p:spPr>
          <a:xfrm>
            <a:off x="6400800" y="6355080"/>
            <a:ext cx="2286000" cy="365760"/>
          </a:xfrm>
        </p:spPr>
        <p:txBody>
          <a:bodyPr/>
          <a:lstStyle>
            <a:lvl1pPr>
              <a:defRPr>
                <a:solidFill>
                  <a:schemeClr val="bg1"/>
                </a:solidFill>
              </a:defRPr>
            </a:lvl1pPr>
          </a:lstStyle>
          <a:p>
            <a:r>
              <a:rPr lang="en-US"/>
              <a:t>2019</a:t>
            </a:r>
            <a:endParaRPr lang="en-US" dirty="0"/>
          </a:p>
        </p:txBody>
      </p:sp>
      <p:sp>
        <p:nvSpPr>
          <p:cNvPr id="5" name="Footer Placeholder 4"/>
          <p:cNvSpPr>
            <a:spLocks noGrp="1"/>
          </p:cNvSpPr>
          <p:nvPr>
            <p:ph type="ftr" sz="quarter" idx="11"/>
          </p:nvPr>
        </p:nvSpPr>
        <p:spPr>
          <a:xfrm>
            <a:off x="2590800" y="6355080"/>
            <a:ext cx="3782568" cy="365760"/>
          </a:xfrm>
        </p:spPr>
        <p:txBody>
          <a:bodyPr/>
          <a:lstStyle>
            <a:lvl1pPr>
              <a:defRPr>
                <a:solidFill>
                  <a:schemeClr val="bg1"/>
                </a:solidFill>
              </a:defRPr>
            </a:lvl1pPr>
          </a:lstStyle>
          <a:p>
            <a:r>
              <a:rPr lang="en-US"/>
              <a:t>Cloud Security - Nuno Santos</a:t>
            </a:r>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lvl1pPr>
              <a:defRPr>
                <a:solidFill>
                  <a:schemeClr val="bg1"/>
                </a:solidFill>
              </a:defRPr>
            </a:lvl1pPr>
          </a:lstStyle>
          <a:p>
            <a:fld id="{D7E63A33-8271-4DD0-9C48-789913D7C115}"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9" t="31900" r="18296" b="31346"/>
          <a:stretch/>
        </p:blipFill>
        <p:spPr>
          <a:xfrm>
            <a:off x="418286" y="261887"/>
            <a:ext cx="1946032" cy="804913"/>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Cloud Security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8" name="Picture 7"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nchor="ctr"/>
          <a:lstStyle>
            <a:lvl1pPr>
              <a:defRPr/>
            </a:lvl1pPr>
          </a:lstStyle>
          <a:p>
            <a:r>
              <a:rPr kumimoji="0" lang="en-US" dirty="0"/>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2019</a:t>
            </a:r>
            <a:endParaRPr lang="en-US" dirty="0"/>
          </a:p>
        </p:txBody>
      </p:sp>
      <p:sp>
        <p:nvSpPr>
          <p:cNvPr id="8" name="Footer Placeholder 7"/>
          <p:cNvSpPr>
            <a:spLocks noGrp="1"/>
          </p:cNvSpPr>
          <p:nvPr>
            <p:ph type="ftr" sz="quarter" idx="11"/>
          </p:nvPr>
        </p:nvSpPr>
        <p:spPr/>
        <p:txBody>
          <a:bodyPr/>
          <a:lstStyle/>
          <a:p>
            <a:r>
              <a:rPr lang="en-US"/>
              <a:t>Cloud Security - Nuno Santos</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2019</a:t>
            </a:r>
            <a:endParaRPr lang="en-US" dirty="0"/>
          </a:p>
        </p:txBody>
      </p:sp>
      <p:sp>
        <p:nvSpPr>
          <p:cNvPr id="3" name="Footer Placeholder 2"/>
          <p:cNvSpPr>
            <a:spLocks noGrp="1"/>
          </p:cNvSpPr>
          <p:nvPr>
            <p:ph type="ftr" sz="quarter" idx="11"/>
          </p:nvPr>
        </p:nvSpPr>
        <p:spPr/>
        <p:txBody>
          <a:bodyPr/>
          <a:lstStyle/>
          <a:p>
            <a:r>
              <a:rPr lang="en-US"/>
              <a:t>Cloud Security - Nuno Santos</a:t>
            </a:r>
            <a:endParaRPr lang="en-US" dirty="0"/>
          </a:p>
        </p:txBody>
      </p:sp>
      <p:sp>
        <p:nvSpPr>
          <p:cNvPr id="4" name="Slide Number Placeholder 3"/>
          <p:cNvSpPr>
            <a:spLocks noGrp="1"/>
          </p:cNvSpPr>
          <p:nvPr>
            <p:ph type="sldNum" sz="quarter" idx="12"/>
          </p:nvPr>
        </p:nvSpPr>
        <p:spPr/>
        <p:txBody>
          <a:bodyPr/>
          <a:lstStyle/>
          <a:p>
            <a:fld id="{BAFC06C6-5388-EF48-9B75-F2C2BBFC0E68}" type="slidenum">
              <a:rPr lang="en-US" smtClean="0"/>
              <a:t>‹#›</a:t>
            </a:fld>
            <a:endParaRPr lang="en-US" dirty="0"/>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Arial"/>
                <a:ea typeface="+mn-ea"/>
                <a:cs typeface="Arial"/>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latin typeface="Arial"/>
                <a:cs typeface="Aria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r>
              <a:rPr lang="en-US"/>
              <a:t>2019</a:t>
            </a:r>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r>
              <a:rPr lang="en-US"/>
              <a:t>Cloud Security - Nuno Santos</a:t>
            </a:r>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2754ED01-E2A0-4C1E-8E21-014B99041579}"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12" name="Content Placeholder 11"/>
          <p:cNvSpPr>
            <a:spLocks noGrp="1"/>
          </p:cNvSpPr>
          <p:nvPr>
            <p:ph sz="quarter" idx="1"/>
          </p:nvPr>
        </p:nvSpPr>
        <p:spPr>
          <a:xfrm>
            <a:off x="304800" y="304800"/>
            <a:ext cx="5715000" cy="571500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Drag picture to placeholder or click icon to add</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Cloud Security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8382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2019</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Cloud Security - Nuno Santos</a:t>
            </a:r>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latin typeface="Arial"/>
                <a:cs typeface="Arial"/>
              </a:defRPr>
            </a:lvl1pPr>
          </a:lstStyle>
          <a:p>
            <a:fld id="{BAFC06C6-5388-EF48-9B75-F2C2BBFC0E68}"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Tree>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Lst>
  <p:hf hdr="0"/>
  <p:txStyles>
    <p:titleStyle>
      <a:lvl1pPr algn="r" rtl="0" eaLnBrk="1" latinLnBrk="0" hangingPunct="1">
        <a:spcBef>
          <a:spcPct val="0"/>
        </a:spcBef>
        <a:buNone/>
        <a:defRPr kumimoji="0" sz="2800" b="1" i="0" kern="1200">
          <a:solidFill>
            <a:schemeClr val="tx2"/>
          </a:solidFill>
          <a:latin typeface="Arial"/>
          <a:ea typeface="+mj-ea"/>
          <a:cs typeface="Arial"/>
        </a:defRPr>
      </a:lvl1pPr>
    </p:titleStyle>
    <p:body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en.wikipedia.org/wiki/File:Cloud_computing_types.sv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56.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4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1.png"/><Relationship Id="rId11" Type="http://schemas.openxmlformats.org/officeDocument/2006/relationships/image" Target="../media/image68.png"/><Relationship Id="rId5" Type="http://schemas.openxmlformats.org/officeDocument/2006/relationships/image" Target="../media/image65.png"/><Relationship Id="rId10"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6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61.png"/><Relationship Id="rId11" Type="http://schemas.openxmlformats.org/officeDocument/2006/relationships/image" Target="../media/image70.jpeg"/><Relationship Id="rId5" Type="http://schemas.openxmlformats.org/officeDocument/2006/relationships/image" Target="../media/image65.png"/><Relationship Id="rId10"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30.png"/></Relationships>
</file>

<file path=ppt/slides/_rels/slide5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20.png"/><Relationship Id="rId7"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 Id="rId9" Type="http://schemas.openxmlformats.org/officeDocument/2006/relationships/image" Target="../media/image7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6.xml"/><Relationship Id="rId5" Type="http://schemas.openxmlformats.org/officeDocument/2006/relationships/hyperlink" Target="http://en.wikipedia.org/wiki/Block_cipher_modes_of_operation" TargetMode="External"/><Relationship Id="rId4" Type="http://schemas.openxmlformats.org/officeDocument/2006/relationships/image" Target="../media/image74.jp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540.png"/><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590.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59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59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hyperlink" Target="https://css.csail.mit.edu/cryptdb/"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0.png"/><Relationship Id="rId7"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2.png"/></Relationships>
</file>

<file path=ppt/slides/_rels/slide7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0.png"/><Relationship Id="rId7"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7.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cloudtaxonomy.opencrowd.com/taxonomy/"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2286000"/>
            <a:ext cx="5712981" cy="1958788"/>
          </a:xfrm>
        </p:spPr>
        <p:txBody>
          <a:bodyPr>
            <a:normAutofit/>
          </a:bodyPr>
          <a:lstStyle/>
          <a:p>
            <a:pPr algn="ctr"/>
            <a:r>
              <a:rPr lang="en-US" sz="3600" b="1" dirty="0">
                <a:latin typeface="Arial"/>
                <a:cs typeface="Arial"/>
              </a:rPr>
              <a:t>Cloud Security</a:t>
            </a:r>
            <a:br>
              <a:rPr lang="en-US" sz="3600" b="1" dirty="0">
                <a:latin typeface="Arial"/>
                <a:cs typeface="Arial"/>
              </a:rPr>
            </a:br>
            <a:br>
              <a:rPr lang="en-US" sz="3600" b="1" dirty="0">
                <a:latin typeface="Arial"/>
                <a:cs typeface="Arial"/>
              </a:rPr>
            </a:br>
            <a:r>
              <a:rPr lang="en-US" sz="2400" b="1" dirty="0" err="1">
                <a:latin typeface="Arial"/>
                <a:cs typeface="Arial"/>
              </a:rPr>
              <a:t>Ameaças</a:t>
            </a:r>
            <a:r>
              <a:rPr lang="en-US" sz="2400" b="1" dirty="0">
                <a:latin typeface="Arial"/>
                <a:cs typeface="Arial"/>
              </a:rPr>
              <a:t> e </a:t>
            </a:r>
            <a:r>
              <a:rPr lang="en-US" sz="2400" b="1" dirty="0" err="1">
                <a:latin typeface="Arial"/>
                <a:cs typeface="Arial"/>
              </a:rPr>
              <a:t>Defesas</a:t>
            </a:r>
            <a:endParaRPr lang="en-US" sz="2000" b="1" dirty="0">
              <a:latin typeface="Arial"/>
              <a:cs typeface="Arial"/>
            </a:endParaRPr>
          </a:p>
        </p:txBody>
      </p:sp>
      <p:sp>
        <p:nvSpPr>
          <p:cNvPr id="3" name="Subtitle 2"/>
          <p:cNvSpPr>
            <a:spLocks noGrp="1"/>
          </p:cNvSpPr>
          <p:nvPr>
            <p:ph type="subTitle" idx="1"/>
          </p:nvPr>
        </p:nvSpPr>
        <p:spPr>
          <a:xfrm>
            <a:off x="2971800" y="4779502"/>
            <a:ext cx="5391747" cy="1219942"/>
          </a:xfrm>
        </p:spPr>
        <p:txBody>
          <a:bodyPr>
            <a:normAutofit fontScale="92500" lnSpcReduction="10000"/>
          </a:bodyPr>
          <a:lstStyle/>
          <a:p>
            <a:pPr algn="ctr"/>
            <a:r>
              <a:rPr lang="en-US" sz="2800" dirty="0" err="1">
                <a:solidFill>
                  <a:srgbClr val="7F7F7F"/>
                </a:solidFill>
                <a:latin typeface="Arial"/>
                <a:cs typeface="Arial"/>
              </a:rPr>
              <a:t>Seminário</a:t>
            </a:r>
            <a:endParaRPr lang="en-US" sz="2800" dirty="0">
              <a:solidFill>
                <a:srgbClr val="7F7F7F"/>
              </a:solidFill>
              <a:latin typeface="Arial"/>
              <a:cs typeface="Arial"/>
            </a:endParaRPr>
          </a:p>
          <a:p>
            <a:pPr algn="ctr"/>
            <a:r>
              <a:rPr lang="en-US" sz="2200" dirty="0">
                <a:solidFill>
                  <a:srgbClr val="7F7F7F"/>
                </a:solidFill>
                <a:latin typeface="Arial"/>
                <a:cs typeface="Arial"/>
              </a:rPr>
              <a:t>2019</a:t>
            </a:r>
          </a:p>
          <a:p>
            <a:pPr algn="ctr"/>
            <a:r>
              <a:rPr lang="en-US" sz="2200" dirty="0">
                <a:solidFill>
                  <a:srgbClr val="7F7F7F"/>
                </a:solidFill>
                <a:latin typeface="Arial"/>
                <a:cs typeface="Arial"/>
              </a:rPr>
              <a:t>Nuno Santos</a:t>
            </a:r>
            <a:endParaRPr lang="en-US" sz="1700" dirty="0">
              <a:solidFill>
                <a:srgbClr val="7F7F7F"/>
              </a:solidFill>
              <a:latin typeface="Arial"/>
              <a:cs typeface="Arial"/>
            </a:endParaRPr>
          </a:p>
          <a:p>
            <a:pPr algn="ctr"/>
            <a:endParaRPr lang="en-US" sz="2100" baseline="30000" dirty="0">
              <a:latin typeface="Arial"/>
              <a:cs typeface="Arial"/>
            </a:endParaRPr>
          </a:p>
        </p:txBody>
      </p:sp>
    </p:spTree>
    <p:extLst>
      <p:ext uri="{BB962C8B-B14F-4D97-AF65-F5344CB8AC3E}">
        <p14:creationId xmlns:p14="http://schemas.microsoft.com/office/powerpoint/2010/main" val="1027294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8D7C3-0676-1846-90E3-C06C3FCC2C30}"/>
              </a:ext>
            </a:extLst>
          </p:cNvPr>
          <p:cNvSpPr>
            <a:spLocks noGrp="1"/>
          </p:cNvSpPr>
          <p:nvPr>
            <p:ph type="title"/>
          </p:nvPr>
        </p:nvSpPr>
        <p:spPr/>
        <p:txBody>
          <a:bodyPr/>
          <a:lstStyle/>
          <a:p>
            <a:r>
              <a:rPr lang="en-US" dirty="0"/>
              <a:t>Neste </a:t>
            </a:r>
            <a:r>
              <a:rPr lang="en-US" dirty="0" err="1"/>
              <a:t>seminário</a:t>
            </a:r>
            <a:endParaRPr lang="en-US" dirty="0"/>
          </a:p>
        </p:txBody>
      </p:sp>
      <p:sp>
        <p:nvSpPr>
          <p:cNvPr id="3" name="Date Placeholder 2">
            <a:extLst>
              <a:ext uri="{FF2B5EF4-FFF2-40B4-BE49-F238E27FC236}">
                <a16:creationId xmlns:a16="http://schemas.microsoft.com/office/drawing/2014/main" id="{1BD1944D-ED11-854E-B592-09FD69F25238}"/>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20843DDA-38C6-5240-A8E8-B98053D4F36A}"/>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81455967-1DAC-7C4D-82C5-DB8E74D2A9C3}"/>
              </a:ext>
            </a:extLst>
          </p:cNvPr>
          <p:cNvSpPr>
            <a:spLocks noGrp="1"/>
          </p:cNvSpPr>
          <p:nvPr>
            <p:ph type="sldNum" sz="quarter" idx="12"/>
          </p:nvPr>
        </p:nvSpPr>
        <p:spPr/>
        <p:txBody>
          <a:bodyPr/>
          <a:lstStyle/>
          <a:p>
            <a:fld id="{BAFC06C6-5388-EF48-9B75-F2C2BBFC0E68}" type="slidenum">
              <a:rPr lang="en-US" smtClean="0"/>
              <a:t>10</a:t>
            </a:fld>
            <a:endParaRPr lang="en-US" dirty="0"/>
          </a:p>
        </p:txBody>
      </p:sp>
      <p:sp>
        <p:nvSpPr>
          <p:cNvPr id="6" name="Content Placeholder 5">
            <a:extLst>
              <a:ext uri="{FF2B5EF4-FFF2-40B4-BE49-F238E27FC236}">
                <a16:creationId xmlns:a16="http://schemas.microsoft.com/office/drawing/2014/main" id="{2A836DFA-90C0-5341-8563-E06694CA3061}"/>
              </a:ext>
            </a:extLst>
          </p:cNvPr>
          <p:cNvSpPr>
            <a:spLocks noGrp="1"/>
          </p:cNvSpPr>
          <p:nvPr>
            <p:ph sz="quarter" idx="1"/>
          </p:nvPr>
        </p:nvSpPr>
        <p:spPr/>
        <p:txBody>
          <a:bodyPr/>
          <a:lstStyle/>
          <a:p>
            <a:endParaRPr lang="en-US" dirty="0"/>
          </a:p>
          <a:p>
            <a:endParaRPr lang="en-US" dirty="0"/>
          </a:p>
          <a:p>
            <a:r>
              <a:rPr lang="en-US" b="1" dirty="0" err="1"/>
              <a:t>Quais</a:t>
            </a:r>
            <a:r>
              <a:rPr lang="en-US" b="1" dirty="0"/>
              <a:t> </a:t>
            </a:r>
            <a:r>
              <a:rPr lang="en-US" b="1" dirty="0" err="1"/>
              <a:t>são</a:t>
            </a:r>
            <a:r>
              <a:rPr lang="en-US" b="1" dirty="0"/>
              <a:t> as </a:t>
            </a:r>
            <a:r>
              <a:rPr lang="en-US" b="1" dirty="0" err="1"/>
              <a:t>principais</a:t>
            </a:r>
            <a:r>
              <a:rPr lang="en-US" b="1" dirty="0"/>
              <a:t> </a:t>
            </a:r>
            <a:r>
              <a:rPr lang="en-US" b="1" dirty="0" err="1"/>
              <a:t>ameaças</a:t>
            </a:r>
            <a:r>
              <a:rPr lang="en-US" b="1" dirty="0"/>
              <a:t> do </a:t>
            </a:r>
            <a:r>
              <a:rPr lang="en-US" b="1" dirty="0" err="1"/>
              <a:t>ponto</a:t>
            </a:r>
            <a:r>
              <a:rPr lang="en-US" b="1" dirty="0"/>
              <a:t> de vista </a:t>
            </a:r>
            <a:r>
              <a:rPr lang="en-US" b="1" dirty="0" err="1"/>
              <a:t>segurança</a:t>
            </a:r>
            <a:r>
              <a:rPr lang="en-US" b="1" dirty="0"/>
              <a:t> para </a:t>
            </a:r>
            <a:r>
              <a:rPr lang="en-US" b="1" dirty="0" err="1"/>
              <a:t>quem</a:t>
            </a:r>
            <a:r>
              <a:rPr lang="en-US" b="1" dirty="0"/>
              <a:t> </a:t>
            </a:r>
            <a:r>
              <a:rPr lang="en-US" b="1" dirty="0" err="1"/>
              <a:t>utiliza</a:t>
            </a:r>
            <a:r>
              <a:rPr lang="en-US" b="1" dirty="0"/>
              <a:t> a cloud?</a:t>
            </a:r>
          </a:p>
          <a:p>
            <a:endParaRPr lang="en-US" dirty="0"/>
          </a:p>
          <a:p>
            <a:endParaRPr lang="en-US" dirty="0"/>
          </a:p>
          <a:p>
            <a:r>
              <a:rPr lang="en-US" b="1" dirty="0"/>
              <a:t>Que </a:t>
            </a:r>
            <a:r>
              <a:rPr lang="en-US" b="1" dirty="0" err="1"/>
              <a:t>defesas</a:t>
            </a:r>
            <a:r>
              <a:rPr lang="en-US" b="1" dirty="0"/>
              <a:t> / </a:t>
            </a:r>
            <a:r>
              <a:rPr lang="en-US" b="1" dirty="0" err="1"/>
              <a:t>soluções</a:t>
            </a:r>
            <a:r>
              <a:rPr lang="en-US" b="1" dirty="0"/>
              <a:t> </a:t>
            </a:r>
            <a:r>
              <a:rPr lang="en-US" b="1" dirty="0" err="1"/>
              <a:t>existem</a:t>
            </a:r>
            <a:r>
              <a:rPr lang="en-US" b="1" dirty="0"/>
              <a:t> para </a:t>
            </a:r>
            <a:r>
              <a:rPr lang="en-US" b="1" dirty="0" err="1"/>
              <a:t>mitigar</a:t>
            </a:r>
            <a:r>
              <a:rPr lang="en-US" b="1" dirty="0"/>
              <a:t> </a:t>
            </a:r>
            <a:r>
              <a:rPr lang="en-US" b="1" dirty="0" err="1"/>
              <a:t>essas</a:t>
            </a:r>
            <a:r>
              <a:rPr lang="en-US" b="1" dirty="0"/>
              <a:t> </a:t>
            </a:r>
            <a:r>
              <a:rPr lang="en-US" b="1" dirty="0" err="1"/>
              <a:t>ameaças</a:t>
            </a:r>
            <a:r>
              <a:rPr lang="en-US" b="1" dirty="0"/>
              <a:t>?</a:t>
            </a:r>
          </a:p>
        </p:txBody>
      </p:sp>
    </p:spTree>
    <p:extLst>
      <p:ext uri="{BB962C8B-B14F-4D97-AF65-F5344CB8AC3E}">
        <p14:creationId xmlns:p14="http://schemas.microsoft.com/office/powerpoint/2010/main" val="2891203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Breve </a:t>
            </a:r>
            <a:r>
              <a:rPr lang="en-US" dirty="0" err="1"/>
              <a:t>anatomia</a:t>
            </a:r>
            <a:r>
              <a:rPr lang="en-US" dirty="0"/>
              <a:t> da cloud</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2" name="Slide Number Placeholder 1">
            <a:extLst>
              <a:ext uri="{FF2B5EF4-FFF2-40B4-BE49-F238E27FC236}">
                <a16:creationId xmlns:a16="http://schemas.microsoft.com/office/drawing/2014/main" id="{47D023AE-724F-5C4C-ABBD-5072A01486A4}"/>
              </a:ext>
            </a:extLst>
          </p:cNvPr>
          <p:cNvSpPr>
            <a:spLocks noGrp="1"/>
          </p:cNvSpPr>
          <p:nvPr>
            <p:ph type="sldNum" sz="quarter" idx="12"/>
          </p:nvPr>
        </p:nvSpPr>
        <p:spPr/>
        <p:txBody>
          <a:bodyPr/>
          <a:lstStyle/>
          <a:p>
            <a:fld id="{D7E63A33-8271-4DD0-9C48-789913D7C115}" type="slidenum">
              <a:rPr lang="en-US" smtClean="0"/>
              <a:pPr/>
              <a:t>11</a:t>
            </a:fld>
            <a:endParaRPr lang="en-US" dirty="0"/>
          </a:p>
        </p:txBody>
      </p:sp>
    </p:spTree>
    <p:extLst>
      <p:ext uri="{BB962C8B-B14F-4D97-AF65-F5344CB8AC3E}">
        <p14:creationId xmlns:p14="http://schemas.microsoft.com/office/powerpoint/2010/main" val="2416862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7F9AE-F144-4144-B779-925A24507295}"/>
              </a:ext>
            </a:extLst>
          </p:cNvPr>
          <p:cNvSpPr>
            <a:spLocks noGrp="1"/>
          </p:cNvSpPr>
          <p:nvPr>
            <p:ph type="title"/>
          </p:nvPr>
        </p:nvSpPr>
        <p:spPr/>
        <p:txBody>
          <a:bodyPr/>
          <a:lstStyle/>
          <a:p>
            <a:r>
              <a:rPr lang="en-US" dirty="0" err="1"/>
              <a:t>Arquitectura</a:t>
            </a:r>
            <a:r>
              <a:rPr lang="en-US" dirty="0"/>
              <a:t> </a:t>
            </a:r>
            <a:r>
              <a:rPr lang="en-US" dirty="0" err="1"/>
              <a:t>simplificada</a:t>
            </a:r>
            <a:r>
              <a:rPr lang="en-US" dirty="0"/>
              <a:t> de </a:t>
            </a:r>
            <a:r>
              <a:rPr lang="en-US" dirty="0" err="1"/>
              <a:t>uma</a:t>
            </a:r>
            <a:r>
              <a:rPr lang="en-US" dirty="0"/>
              <a:t> cloud</a:t>
            </a:r>
          </a:p>
        </p:txBody>
      </p:sp>
      <p:sp>
        <p:nvSpPr>
          <p:cNvPr id="3" name="Date Placeholder 2">
            <a:extLst>
              <a:ext uri="{FF2B5EF4-FFF2-40B4-BE49-F238E27FC236}">
                <a16:creationId xmlns:a16="http://schemas.microsoft.com/office/drawing/2014/main" id="{17C01414-4975-414E-8856-D971FA59E2B8}"/>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C0C90DCB-432F-794D-856C-B9E802F5217B}"/>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92888A97-716F-F348-9832-6E0E51D8AA22}"/>
              </a:ext>
            </a:extLst>
          </p:cNvPr>
          <p:cNvSpPr>
            <a:spLocks noGrp="1"/>
          </p:cNvSpPr>
          <p:nvPr>
            <p:ph type="sldNum" sz="quarter" idx="12"/>
          </p:nvPr>
        </p:nvSpPr>
        <p:spPr/>
        <p:txBody>
          <a:bodyPr/>
          <a:lstStyle/>
          <a:p>
            <a:fld id="{BAFC06C6-5388-EF48-9B75-F2C2BBFC0E68}" type="slidenum">
              <a:rPr lang="en-US" smtClean="0"/>
              <a:t>12</a:t>
            </a:fld>
            <a:endParaRPr lang="en-US" dirty="0"/>
          </a:p>
        </p:txBody>
      </p:sp>
      <p:pic>
        <p:nvPicPr>
          <p:cNvPr id="7" name="Picture 6">
            <a:extLst>
              <a:ext uri="{FF2B5EF4-FFF2-40B4-BE49-F238E27FC236}">
                <a16:creationId xmlns:a16="http://schemas.microsoft.com/office/drawing/2014/main" id="{36DE1554-8CA8-814C-8A8C-56DAB3690271}"/>
              </a:ext>
            </a:extLst>
          </p:cNvPr>
          <p:cNvPicPr>
            <a:picLocks noChangeAspect="1"/>
          </p:cNvPicPr>
          <p:nvPr/>
        </p:nvPicPr>
        <p:blipFill>
          <a:blip r:embed="rId2"/>
          <a:stretch>
            <a:fillRect/>
          </a:stretch>
        </p:blipFill>
        <p:spPr>
          <a:xfrm>
            <a:off x="885979" y="1892300"/>
            <a:ext cx="7572221" cy="3670300"/>
          </a:xfrm>
          <a:prstGeom prst="rect">
            <a:avLst/>
          </a:prstGeom>
        </p:spPr>
      </p:pic>
    </p:spTree>
    <p:extLst>
      <p:ext uri="{BB962C8B-B14F-4D97-AF65-F5344CB8AC3E}">
        <p14:creationId xmlns:p14="http://schemas.microsoft.com/office/powerpoint/2010/main" val="3816331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F1279-F616-1446-96C7-5C8D60075E26}"/>
              </a:ext>
            </a:extLst>
          </p:cNvPr>
          <p:cNvSpPr>
            <a:spLocks noGrp="1"/>
          </p:cNvSpPr>
          <p:nvPr>
            <p:ph type="title"/>
          </p:nvPr>
        </p:nvSpPr>
        <p:spPr/>
        <p:txBody>
          <a:bodyPr/>
          <a:lstStyle/>
          <a:p>
            <a:r>
              <a:rPr lang="en-US" dirty="0"/>
              <a:t>A </a:t>
            </a:r>
            <a:r>
              <a:rPr lang="en-US" dirty="0" err="1"/>
              <a:t>coluna</a:t>
            </a:r>
            <a:r>
              <a:rPr lang="en-US" dirty="0"/>
              <a:t> vertebral da cloud: Datacenters</a:t>
            </a:r>
          </a:p>
        </p:txBody>
      </p:sp>
      <p:sp>
        <p:nvSpPr>
          <p:cNvPr id="3" name="Date Placeholder 2">
            <a:extLst>
              <a:ext uri="{FF2B5EF4-FFF2-40B4-BE49-F238E27FC236}">
                <a16:creationId xmlns:a16="http://schemas.microsoft.com/office/drawing/2014/main" id="{CF7F47DD-51BD-AC43-9060-BB621F47724D}"/>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E29D0C4A-4206-ED4D-BA0E-0C77E6F10BC5}"/>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62C660D9-D00E-3345-9743-92C00BA900A8}"/>
              </a:ext>
            </a:extLst>
          </p:cNvPr>
          <p:cNvSpPr>
            <a:spLocks noGrp="1"/>
          </p:cNvSpPr>
          <p:nvPr>
            <p:ph type="sldNum" sz="quarter" idx="12"/>
          </p:nvPr>
        </p:nvSpPr>
        <p:spPr/>
        <p:txBody>
          <a:bodyPr/>
          <a:lstStyle/>
          <a:p>
            <a:fld id="{BAFC06C6-5388-EF48-9B75-F2C2BBFC0E68}" type="slidenum">
              <a:rPr lang="en-US" smtClean="0"/>
              <a:t>13</a:t>
            </a:fld>
            <a:endParaRPr lang="en-US" dirty="0"/>
          </a:p>
        </p:txBody>
      </p:sp>
      <p:pic>
        <p:nvPicPr>
          <p:cNvPr id="5122" name="Picture 2" descr="page4image41583712">
            <a:extLst>
              <a:ext uri="{FF2B5EF4-FFF2-40B4-BE49-F238E27FC236}">
                <a16:creationId xmlns:a16="http://schemas.microsoft.com/office/drawing/2014/main" id="{EB00B581-947D-A14B-AB1F-5319CF3F7F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5"/>
          <a:stretch/>
        </p:blipFill>
        <p:spPr bwMode="auto">
          <a:xfrm>
            <a:off x="1222248" y="1219200"/>
            <a:ext cx="6931152" cy="502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6518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Modelos</a:t>
            </a:r>
            <a:r>
              <a:rPr lang="en-US" dirty="0"/>
              <a:t> de cloud deployment</a:t>
            </a:r>
          </a:p>
        </p:txBody>
      </p:sp>
      <p:pic>
        <p:nvPicPr>
          <p:cNvPr id="20482" name="Picture 2" descr="http://upload.wikimedia.org/wikipedia/commons/thumb/8/87/Cloud_computing_types.svg/395px-Cloud_computing_types.svg.pn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0454"/>
          <a:stretch/>
        </p:blipFill>
        <p:spPr bwMode="auto">
          <a:xfrm>
            <a:off x="762000" y="1600201"/>
            <a:ext cx="7613134" cy="4038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0"/>
          </p:nvPr>
        </p:nvSpPr>
        <p:spPr/>
        <p:txBody>
          <a:bodyPr/>
          <a:lstStyle/>
          <a:p>
            <a:fld id="{DF07AA48-83EC-4C7A-9C45-8AA9F75F5F27}" type="slidenum">
              <a:rPr lang="en-US" smtClean="0"/>
              <a:pPr/>
              <a:t>14</a:t>
            </a:fld>
            <a:endParaRPr lang="en-US"/>
          </a:p>
        </p:txBody>
      </p:sp>
      <p:sp>
        <p:nvSpPr>
          <p:cNvPr id="4" name="Date Placeholder 3">
            <a:extLst>
              <a:ext uri="{FF2B5EF4-FFF2-40B4-BE49-F238E27FC236}">
                <a16:creationId xmlns:a16="http://schemas.microsoft.com/office/drawing/2014/main" id="{A5104549-8C5F-9240-8368-C9BB3EBB186B}"/>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EDB1243C-4D6A-6147-8DE1-58884DFD138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672669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Modelos</a:t>
            </a:r>
            <a:r>
              <a:rPr lang="en-US" dirty="0"/>
              <a:t> de cloud service delivery</a:t>
            </a:r>
          </a:p>
        </p:txBody>
      </p:sp>
      <p:pic>
        <p:nvPicPr>
          <p:cNvPr id="2053" name="Picture 5" descr="http://onsaas.net/wp-content/uploads/2008/06/iaas-paas-saa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167" y="2209800"/>
            <a:ext cx="6720233" cy="38322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1381076"/>
            <a:ext cx="1589680" cy="1204488"/>
          </a:xfrm>
          <a:prstGeom prst="rect">
            <a:avLst/>
          </a:prstGeom>
        </p:spPr>
      </p:pic>
      <p:sp>
        <p:nvSpPr>
          <p:cNvPr id="4" name="Slide Number Placeholder 3"/>
          <p:cNvSpPr>
            <a:spLocks noGrp="1"/>
          </p:cNvSpPr>
          <p:nvPr>
            <p:ph type="sldNum" sz="quarter" idx="10"/>
          </p:nvPr>
        </p:nvSpPr>
        <p:spPr/>
        <p:txBody>
          <a:bodyPr/>
          <a:lstStyle/>
          <a:p>
            <a:fld id="{DF07AA48-83EC-4C7A-9C45-8AA9F75F5F27}" type="slidenum">
              <a:rPr lang="en-US" smtClean="0"/>
              <a:pPr/>
              <a:t>15</a:t>
            </a:fld>
            <a:endParaRPr lang="en-US"/>
          </a:p>
        </p:txBody>
      </p:sp>
      <p:sp>
        <p:nvSpPr>
          <p:cNvPr id="5" name="Date Placeholder 4">
            <a:extLst>
              <a:ext uri="{FF2B5EF4-FFF2-40B4-BE49-F238E27FC236}">
                <a16:creationId xmlns:a16="http://schemas.microsoft.com/office/drawing/2014/main" id="{CBEB8F76-45AF-EC43-AB8F-44CE51DAD9BB}"/>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0D41A647-E2B1-264C-9A77-14CDBB7D8C1D}"/>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714742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C5152-343F-5C48-BB12-45F72DE99D08}"/>
              </a:ext>
            </a:extLst>
          </p:cNvPr>
          <p:cNvSpPr>
            <a:spLocks noGrp="1"/>
          </p:cNvSpPr>
          <p:nvPr>
            <p:ph type="title"/>
          </p:nvPr>
        </p:nvSpPr>
        <p:spPr/>
        <p:txBody>
          <a:bodyPr/>
          <a:lstStyle/>
          <a:p>
            <a:r>
              <a:rPr lang="en-US" dirty="0" err="1"/>
              <a:t>Modelos</a:t>
            </a:r>
            <a:r>
              <a:rPr lang="en-US" dirty="0"/>
              <a:t> de cloud service delivery</a:t>
            </a:r>
          </a:p>
        </p:txBody>
      </p:sp>
      <p:sp>
        <p:nvSpPr>
          <p:cNvPr id="3" name="Date Placeholder 2">
            <a:extLst>
              <a:ext uri="{FF2B5EF4-FFF2-40B4-BE49-F238E27FC236}">
                <a16:creationId xmlns:a16="http://schemas.microsoft.com/office/drawing/2014/main" id="{103EB74A-2A3B-8E44-8FCE-A1D16D8CD5BF}"/>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AF72468-EF9B-C346-8886-391391E2DDC0}"/>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5E277C32-C027-DC4F-A141-8D3EE281007D}"/>
              </a:ext>
            </a:extLst>
          </p:cNvPr>
          <p:cNvSpPr>
            <a:spLocks noGrp="1"/>
          </p:cNvSpPr>
          <p:nvPr>
            <p:ph type="sldNum" sz="quarter" idx="12"/>
          </p:nvPr>
        </p:nvSpPr>
        <p:spPr/>
        <p:txBody>
          <a:bodyPr/>
          <a:lstStyle/>
          <a:p>
            <a:fld id="{BAFC06C6-5388-EF48-9B75-F2C2BBFC0E68}" type="slidenum">
              <a:rPr lang="en-US" smtClean="0"/>
              <a:t>16</a:t>
            </a:fld>
            <a:endParaRPr lang="en-US" dirty="0"/>
          </a:p>
        </p:txBody>
      </p:sp>
      <p:sp>
        <p:nvSpPr>
          <p:cNvPr id="6" name="Content Placeholder 5">
            <a:extLst>
              <a:ext uri="{FF2B5EF4-FFF2-40B4-BE49-F238E27FC236}">
                <a16:creationId xmlns:a16="http://schemas.microsoft.com/office/drawing/2014/main" id="{3E844D6A-E0EA-B942-A37B-88F0EC33E8C9}"/>
              </a:ext>
            </a:extLst>
          </p:cNvPr>
          <p:cNvSpPr>
            <a:spLocks noGrp="1"/>
          </p:cNvSpPr>
          <p:nvPr>
            <p:ph sz="quarter" idx="1"/>
          </p:nvPr>
        </p:nvSpPr>
        <p:spPr/>
        <p:txBody>
          <a:bodyPr/>
          <a:lstStyle/>
          <a:p>
            <a:r>
              <a:rPr lang="en-US" dirty="0" err="1"/>
              <a:t>Três</a:t>
            </a:r>
            <a:r>
              <a:rPr lang="en-US" dirty="0"/>
              <a:t> </a:t>
            </a:r>
            <a:r>
              <a:rPr lang="en-US" dirty="0" err="1"/>
              <a:t>modelos</a:t>
            </a:r>
            <a:r>
              <a:rPr lang="en-US" dirty="0"/>
              <a:t> </a:t>
            </a:r>
            <a:r>
              <a:rPr lang="en-US" dirty="0" err="1"/>
              <a:t>principais</a:t>
            </a:r>
            <a:r>
              <a:rPr lang="en-US" dirty="0"/>
              <a:t>: IaaS, PaaS, and SaaS</a:t>
            </a:r>
          </a:p>
          <a:p>
            <a:pPr lvl="1"/>
            <a:r>
              <a:rPr lang="en-US" sz="2000" dirty="0"/>
              <a:t>“You” – o </a:t>
            </a:r>
            <a:r>
              <a:rPr lang="en-US" sz="2000" dirty="0" err="1"/>
              <a:t>cliente</a:t>
            </a:r>
            <a:r>
              <a:rPr lang="en-US" sz="2000" dirty="0"/>
              <a:t> cloud; “</a:t>
            </a:r>
            <a:r>
              <a:rPr lang="en-US" sz="2000" dirty="0" err="1"/>
              <a:t>Infradapt</a:t>
            </a:r>
            <a:r>
              <a:rPr lang="en-US" sz="2000" dirty="0"/>
              <a:t>” – o </a:t>
            </a:r>
            <a:r>
              <a:rPr lang="en-US" sz="2000" dirty="0" err="1"/>
              <a:t>provedor</a:t>
            </a:r>
            <a:r>
              <a:rPr lang="en-US" sz="2000" dirty="0"/>
              <a:t> de </a:t>
            </a:r>
            <a:r>
              <a:rPr lang="en-US" sz="2000" dirty="0" err="1"/>
              <a:t>serviço</a:t>
            </a:r>
            <a:r>
              <a:rPr lang="en-US" sz="2000" dirty="0"/>
              <a:t> cloud</a:t>
            </a:r>
          </a:p>
        </p:txBody>
      </p:sp>
      <p:pic>
        <p:nvPicPr>
          <p:cNvPr id="3073" name="Picture 1" descr="page13image41583824">
            <a:extLst>
              <a:ext uri="{FF2B5EF4-FFF2-40B4-BE49-F238E27FC236}">
                <a16:creationId xmlns:a16="http://schemas.microsoft.com/office/drawing/2014/main" id="{6332180D-C7D1-1649-B9F6-0F1F78875A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00" r="5000" b="4582"/>
          <a:stretch/>
        </p:blipFill>
        <p:spPr bwMode="auto">
          <a:xfrm>
            <a:off x="1371600" y="2286000"/>
            <a:ext cx="6629400" cy="394716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37862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9C7B2-03C2-BA42-A682-8A998611D477}"/>
              </a:ext>
            </a:extLst>
          </p:cNvPr>
          <p:cNvSpPr>
            <a:spLocks noGrp="1"/>
          </p:cNvSpPr>
          <p:nvPr>
            <p:ph type="title"/>
          </p:nvPr>
        </p:nvSpPr>
        <p:spPr/>
        <p:txBody>
          <a:bodyPr/>
          <a:lstStyle/>
          <a:p>
            <a:r>
              <a:rPr lang="en-US" dirty="0" err="1"/>
              <a:t>Virtualização</a:t>
            </a:r>
            <a:r>
              <a:rPr lang="en-US" dirty="0"/>
              <a:t> </a:t>
            </a:r>
            <a:r>
              <a:rPr lang="en-US" dirty="0" err="1"/>
              <a:t>muito</a:t>
            </a:r>
            <a:r>
              <a:rPr lang="en-US" dirty="0"/>
              <a:t> </a:t>
            </a:r>
            <a:r>
              <a:rPr lang="en-US" dirty="0" err="1"/>
              <a:t>disseminada</a:t>
            </a:r>
            <a:r>
              <a:rPr lang="en-US" dirty="0"/>
              <a:t> </a:t>
            </a:r>
            <a:r>
              <a:rPr lang="en-US" dirty="0" err="1"/>
              <a:t>na</a:t>
            </a:r>
            <a:r>
              <a:rPr lang="en-US" dirty="0"/>
              <a:t> cloud</a:t>
            </a:r>
          </a:p>
        </p:txBody>
      </p:sp>
      <p:sp>
        <p:nvSpPr>
          <p:cNvPr id="3" name="Date Placeholder 2">
            <a:extLst>
              <a:ext uri="{FF2B5EF4-FFF2-40B4-BE49-F238E27FC236}">
                <a16:creationId xmlns:a16="http://schemas.microsoft.com/office/drawing/2014/main" id="{7F1692E2-983A-FD42-9A32-D42B580A6947}"/>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021A3CF3-D5C9-6340-9D64-2D11E91F9ECA}"/>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73DED4C3-3B84-9843-9D78-B951016D2174}"/>
              </a:ext>
            </a:extLst>
          </p:cNvPr>
          <p:cNvSpPr>
            <a:spLocks noGrp="1"/>
          </p:cNvSpPr>
          <p:nvPr>
            <p:ph type="sldNum" sz="quarter" idx="12"/>
          </p:nvPr>
        </p:nvSpPr>
        <p:spPr/>
        <p:txBody>
          <a:bodyPr/>
          <a:lstStyle/>
          <a:p>
            <a:fld id="{BAFC06C6-5388-EF48-9B75-F2C2BBFC0E68}" type="slidenum">
              <a:rPr lang="en-US" smtClean="0"/>
              <a:t>17</a:t>
            </a:fld>
            <a:endParaRPr lang="en-US" dirty="0"/>
          </a:p>
        </p:txBody>
      </p:sp>
      <p:sp>
        <p:nvSpPr>
          <p:cNvPr id="6" name="Content Placeholder 5">
            <a:extLst>
              <a:ext uri="{FF2B5EF4-FFF2-40B4-BE49-F238E27FC236}">
                <a16:creationId xmlns:a16="http://schemas.microsoft.com/office/drawing/2014/main" id="{65F06FC6-83B8-6047-8006-C8D5FB57A485}"/>
              </a:ext>
            </a:extLst>
          </p:cNvPr>
          <p:cNvSpPr>
            <a:spLocks noGrp="1"/>
          </p:cNvSpPr>
          <p:nvPr>
            <p:ph sz="quarter" idx="1"/>
          </p:nvPr>
        </p:nvSpPr>
        <p:spPr/>
        <p:txBody>
          <a:bodyPr/>
          <a:lstStyle/>
          <a:p>
            <a:endParaRPr lang="en-US"/>
          </a:p>
        </p:txBody>
      </p:sp>
    </p:spTree>
    <p:extLst>
      <p:ext uri="{BB962C8B-B14F-4D97-AF65-F5344CB8AC3E}">
        <p14:creationId xmlns:p14="http://schemas.microsoft.com/office/powerpoint/2010/main" val="3258277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E36D7C3A-B361-2444-A3F0-5747827AC8CA}"/>
              </a:ext>
            </a:extLst>
          </p:cNvPr>
          <p:cNvSpPr>
            <a:spLocks noGrp="1" noChangeArrowheads="1"/>
          </p:cNvSpPr>
          <p:nvPr>
            <p:ph type="title"/>
          </p:nvPr>
        </p:nvSpPr>
        <p:spPr/>
        <p:txBody>
          <a:bodyPr/>
          <a:lstStyle/>
          <a:p>
            <a:r>
              <a:rPr lang="en-US" altLang="en-US"/>
              <a:t>Hypervisors</a:t>
            </a:r>
          </a:p>
        </p:txBody>
      </p:sp>
      <p:sp>
        <p:nvSpPr>
          <p:cNvPr id="67587" name="Rectangle 3">
            <a:extLst>
              <a:ext uri="{FF2B5EF4-FFF2-40B4-BE49-F238E27FC236}">
                <a16:creationId xmlns:a16="http://schemas.microsoft.com/office/drawing/2014/main" id="{49F46629-90FA-594F-8A81-8EFD94C07374}"/>
              </a:ext>
            </a:extLst>
          </p:cNvPr>
          <p:cNvSpPr>
            <a:spLocks noGrp="1" noChangeArrowheads="1"/>
          </p:cNvSpPr>
          <p:nvPr>
            <p:ph type="body" idx="1"/>
          </p:nvPr>
        </p:nvSpPr>
        <p:spPr/>
        <p:txBody>
          <a:bodyPr/>
          <a:lstStyle/>
          <a:p>
            <a:r>
              <a:rPr lang="en-US" altLang="en-US" sz="2400"/>
              <a:t>Runs multiple instances of an OS (or multiple OSes) on shared hardware</a:t>
            </a:r>
          </a:p>
          <a:p>
            <a:r>
              <a:rPr lang="en-US" altLang="en-US" sz="2400"/>
              <a:t>Native or “bare metal”</a:t>
            </a:r>
          </a:p>
          <a:p>
            <a:pPr lvl="1"/>
            <a:r>
              <a:rPr lang="en-US" altLang="en-US" sz="2000"/>
              <a:t>PR/SM on the IBM System 370 (1972!)</a:t>
            </a:r>
          </a:p>
          <a:p>
            <a:pPr lvl="1"/>
            <a:r>
              <a:rPr lang="en-US" altLang="en-US" sz="2000"/>
              <a:t>VMWare ESXi</a:t>
            </a:r>
          </a:p>
          <a:p>
            <a:pPr lvl="1"/>
            <a:r>
              <a:rPr lang="en-US" altLang="en-US" sz="2000"/>
              <a:t>Microsoft Hyper-V</a:t>
            </a:r>
          </a:p>
          <a:p>
            <a:r>
              <a:rPr lang="en-US" altLang="en-US" sz="2400"/>
              <a:t>Host based</a:t>
            </a:r>
          </a:p>
          <a:p>
            <a:pPr lvl="1"/>
            <a:r>
              <a:rPr lang="en-US" altLang="en-US" sz="2000"/>
              <a:t>Virtual PC</a:t>
            </a:r>
          </a:p>
          <a:p>
            <a:pPr lvl="1"/>
            <a:r>
              <a:rPr lang="en-US" altLang="en-US" sz="2000"/>
              <a:t>VMWare Server</a:t>
            </a:r>
          </a:p>
          <a:p>
            <a:pPr lvl="1"/>
            <a:r>
              <a:rPr lang="en-US" altLang="en-US" sz="2000"/>
              <a:t>Parallels</a:t>
            </a:r>
          </a:p>
          <a:p>
            <a:r>
              <a:rPr lang="en-US" altLang="en-US" sz="2400"/>
              <a:t>Can use direct physical storage and/or virtual disks</a:t>
            </a:r>
          </a:p>
          <a:p>
            <a:r>
              <a:rPr lang="en-US" altLang="en-US" sz="2400"/>
              <a:t>Mainly used for IaaS and PaaS</a:t>
            </a:r>
          </a:p>
          <a:p>
            <a:endParaRPr lang="en-US" altLang="en-US" sz="2400"/>
          </a:p>
          <a:p>
            <a:endParaRPr lang="en-US" altLang="en-US" sz="2400"/>
          </a:p>
        </p:txBody>
      </p:sp>
      <p:sp>
        <p:nvSpPr>
          <p:cNvPr id="2" name="Date Placeholder 1">
            <a:extLst>
              <a:ext uri="{FF2B5EF4-FFF2-40B4-BE49-F238E27FC236}">
                <a16:creationId xmlns:a16="http://schemas.microsoft.com/office/drawing/2014/main" id="{23510925-40B6-3F42-B43B-FED44EA499CC}"/>
              </a:ext>
            </a:extLst>
          </p:cNvPr>
          <p:cNvSpPr>
            <a:spLocks noGrp="1"/>
          </p:cNvSpPr>
          <p:nvPr>
            <p:ph type="dt" sz="half" idx="10"/>
          </p:nvPr>
        </p:nvSpPr>
        <p:spPr/>
        <p:txBody>
          <a:bodyPr/>
          <a:lstStyle/>
          <a:p>
            <a:r>
              <a:rPr lang="en-US"/>
              <a:t>2019</a:t>
            </a:r>
            <a:endParaRPr lang="en-US" dirty="0"/>
          </a:p>
        </p:txBody>
      </p:sp>
      <p:sp>
        <p:nvSpPr>
          <p:cNvPr id="3" name="Footer Placeholder 2">
            <a:extLst>
              <a:ext uri="{FF2B5EF4-FFF2-40B4-BE49-F238E27FC236}">
                <a16:creationId xmlns:a16="http://schemas.microsoft.com/office/drawing/2014/main" id="{CE853881-8F36-E948-9CE9-763FBF053C39}"/>
              </a:ext>
            </a:extLst>
          </p:cNvPr>
          <p:cNvSpPr>
            <a:spLocks noGrp="1"/>
          </p:cNvSpPr>
          <p:nvPr>
            <p:ph type="ftr" sz="quarter" idx="11"/>
          </p:nvPr>
        </p:nvSpPr>
        <p:spPr/>
        <p:txBody>
          <a:bodyPr/>
          <a:lstStyle/>
          <a:p>
            <a:r>
              <a:rPr lang="en-US"/>
              <a:t>Cloud Security - Nuno Santos</a:t>
            </a:r>
            <a:endParaRPr lang="en-US" dirty="0"/>
          </a:p>
        </p:txBody>
      </p:sp>
      <p:sp>
        <p:nvSpPr>
          <p:cNvPr id="4" name="Slide Number Placeholder 3">
            <a:extLst>
              <a:ext uri="{FF2B5EF4-FFF2-40B4-BE49-F238E27FC236}">
                <a16:creationId xmlns:a16="http://schemas.microsoft.com/office/drawing/2014/main" id="{BC1CEFC6-BB72-E241-A1E6-14D9BB1D051D}"/>
              </a:ext>
            </a:extLst>
          </p:cNvPr>
          <p:cNvSpPr>
            <a:spLocks noGrp="1"/>
          </p:cNvSpPr>
          <p:nvPr>
            <p:ph type="sldNum" sz="quarter" idx="12"/>
          </p:nvPr>
        </p:nvSpPr>
        <p:spPr/>
        <p:txBody>
          <a:bodyPr/>
          <a:lstStyle/>
          <a:p>
            <a:fld id="{BAFC06C6-5388-EF48-9B75-F2C2BBFC0E68}" type="slidenum">
              <a:rPr lang="en-US" smtClean="0"/>
              <a:t>18</a:t>
            </a:fld>
            <a:endParaRPr lang="en-US" dirty="0"/>
          </a:p>
        </p:txBody>
      </p:sp>
    </p:spTree>
    <p:extLst>
      <p:ext uri="{BB962C8B-B14F-4D97-AF65-F5344CB8AC3E}">
        <p14:creationId xmlns:p14="http://schemas.microsoft.com/office/powerpoint/2010/main" val="2279537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4">
            <a:extLst>
              <a:ext uri="{FF2B5EF4-FFF2-40B4-BE49-F238E27FC236}">
                <a16:creationId xmlns:a16="http://schemas.microsoft.com/office/drawing/2014/main" id="{A51B203C-04DD-AA41-94CA-C2B3CF2BF67F}"/>
              </a:ext>
            </a:extLst>
          </p:cNvPr>
          <p:cNvSpPr>
            <a:spLocks noGrp="1" noChangeArrowheads="1"/>
          </p:cNvSpPr>
          <p:nvPr>
            <p:ph type="title"/>
          </p:nvPr>
        </p:nvSpPr>
        <p:spPr/>
        <p:txBody>
          <a:bodyPr/>
          <a:lstStyle/>
          <a:p>
            <a:r>
              <a:rPr lang="en-US" altLang="en-US"/>
              <a:t>Native Hypervisor</a:t>
            </a:r>
          </a:p>
        </p:txBody>
      </p:sp>
      <p:pic>
        <p:nvPicPr>
          <p:cNvPr id="69637" name="Picture 5" descr="Hardware_Virtualization">
            <a:extLst>
              <a:ext uri="{FF2B5EF4-FFF2-40B4-BE49-F238E27FC236}">
                <a16:creationId xmlns:a16="http://schemas.microsoft.com/office/drawing/2014/main" id="{F1CCEA5B-D1F6-A143-ABA7-CFB0D48185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9200"/>
            <a:ext cx="5324475" cy="47910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8B6C67C9-F11B-4F4B-BD86-BACBEE2842A4}"/>
              </a:ext>
            </a:extLst>
          </p:cNvPr>
          <p:cNvSpPr>
            <a:spLocks noGrp="1"/>
          </p:cNvSpPr>
          <p:nvPr>
            <p:ph type="dt" sz="half" idx="10"/>
          </p:nvPr>
        </p:nvSpPr>
        <p:spPr/>
        <p:txBody>
          <a:bodyPr/>
          <a:lstStyle/>
          <a:p>
            <a:r>
              <a:rPr lang="en-US"/>
              <a:t>2019</a:t>
            </a:r>
            <a:endParaRPr lang="en-US" dirty="0"/>
          </a:p>
        </p:txBody>
      </p:sp>
      <p:sp>
        <p:nvSpPr>
          <p:cNvPr id="3" name="Footer Placeholder 2">
            <a:extLst>
              <a:ext uri="{FF2B5EF4-FFF2-40B4-BE49-F238E27FC236}">
                <a16:creationId xmlns:a16="http://schemas.microsoft.com/office/drawing/2014/main" id="{64834F3D-D961-C04F-9B8F-F9AFF80FDED8}"/>
              </a:ext>
            </a:extLst>
          </p:cNvPr>
          <p:cNvSpPr>
            <a:spLocks noGrp="1"/>
          </p:cNvSpPr>
          <p:nvPr>
            <p:ph type="ftr" sz="quarter" idx="11"/>
          </p:nvPr>
        </p:nvSpPr>
        <p:spPr/>
        <p:txBody>
          <a:bodyPr/>
          <a:lstStyle/>
          <a:p>
            <a:r>
              <a:rPr lang="en-US"/>
              <a:t>Cloud Security - Nuno Santos</a:t>
            </a:r>
            <a:endParaRPr lang="en-US" dirty="0"/>
          </a:p>
        </p:txBody>
      </p:sp>
      <p:sp>
        <p:nvSpPr>
          <p:cNvPr id="4" name="Slide Number Placeholder 3">
            <a:extLst>
              <a:ext uri="{FF2B5EF4-FFF2-40B4-BE49-F238E27FC236}">
                <a16:creationId xmlns:a16="http://schemas.microsoft.com/office/drawing/2014/main" id="{8B1D6C56-29B7-DB4C-8461-35DDE23B94F4}"/>
              </a:ext>
            </a:extLst>
          </p:cNvPr>
          <p:cNvSpPr>
            <a:spLocks noGrp="1"/>
          </p:cNvSpPr>
          <p:nvPr>
            <p:ph type="sldNum" sz="quarter" idx="12"/>
          </p:nvPr>
        </p:nvSpPr>
        <p:spPr/>
        <p:txBody>
          <a:bodyPr/>
          <a:lstStyle/>
          <a:p>
            <a:fld id="{BAFC06C6-5388-EF48-9B75-F2C2BBFC0E68}" type="slidenum">
              <a:rPr lang="en-US" smtClean="0"/>
              <a:t>19</a:t>
            </a:fld>
            <a:endParaRPr lang="en-US" dirty="0"/>
          </a:p>
        </p:txBody>
      </p:sp>
    </p:spTree>
    <p:extLst>
      <p:ext uri="{BB962C8B-B14F-4D97-AF65-F5344CB8AC3E}">
        <p14:creationId xmlns:p14="http://schemas.microsoft.com/office/powerpoint/2010/main" val="2147008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E800B-9827-054A-80F3-42ED1D662016}"/>
              </a:ext>
            </a:extLst>
          </p:cNvPr>
          <p:cNvSpPr>
            <a:spLocks noGrp="1"/>
          </p:cNvSpPr>
          <p:nvPr>
            <p:ph type="title"/>
          </p:nvPr>
        </p:nvSpPr>
        <p:spPr/>
        <p:txBody>
          <a:bodyPr/>
          <a:lstStyle/>
          <a:p>
            <a:r>
              <a:rPr lang="en-US" dirty="0"/>
              <a:t>O que </a:t>
            </a:r>
            <a:r>
              <a:rPr lang="en-US" dirty="0" err="1"/>
              <a:t>é</a:t>
            </a:r>
            <a:r>
              <a:rPr lang="en-US" dirty="0"/>
              <a:t> a cloud?</a:t>
            </a:r>
          </a:p>
        </p:txBody>
      </p:sp>
      <p:sp>
        <p:nvSpPr>
          <p:cNvPr id="3" name="Date Placeholder 2">
            <a:extLst>
              <a:ext uri="{FF2B5EF4-FFF2-40B4-BE49-F238E27FC236}">
                <a16:creationId xmlns:a16="http://schemas.microsoft.com/office/drawing/2014/main" id="{8586F0B8-5E4D-EA40-BA32-4A651E5D91B0}"/>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A5F74C3-1006-6B41-990D-948FC8B69141}"/>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BEF7429F-8EAC-8D4D-BB1D-9A84B8701CC3}"/>
              </a:ext>
            </a:extLst>
          </p:cNvPr>
          <p:cNvSpPr>
            <a:spLocks noGrp="1"/>
          </p:cNvSpPr>
          <p:nvPr>
            <p:ph type="sldNum" sz="quarter" idx="12"/>
          </p:nvPr>
        </p:nvSpPr>
        <p:spPr/>
        <p:txBody>
          <a:bodyPr/>
          <a:lstStyle/>
          <a:p>
            <a:fld id="{BAFC06C6-5388-EF48-9B75-F2C2BBFC0E68}" type="slidenum">
              <a:rPr lang="en-US" smtClean="0"/>
              <a:t>2</a:t>
            </a:fld>
            <a:endParaRPr lang="en-US" dirty="0"/>
          </a:p>
        </p:txBody>
      </p:sp>
      <p:sp>
        <p:nvSpPr>
          <p:cNvPr id="6" name="Content Placeholder 5">
            <a:extLst>
              <a:ext uri="{FF2B5EF4-FFF2-40B4-BE49-F238E27FC236}">
                <a16:creationId xmlns:a16="http://schemas.microsoft.com/office/drawing/2014/main" id="{DE29259A-9C6A-B544-B3AA-5AAEB42540D0}"/>
              </a:ext>
            </a:extLst>
          </p:cNvPr>
          <p:cNvSpPr>
            <a:spLocks noGrp="1"/>
          </p:cNvSpPr>
          <p:nvPr>
            <p:ph sz="quarter" idx="1"/>
          </p:nvPr>
        </p:nvSpPr>
        <p:spPr/>
        <p:txBody>
          <a:bodyPr/>
          <a:lstStyle/>
          <a:p>
            <a:pPr marL="0" indent="0" algn="ctr">
              <a:buNone/>
            </a:pPr>
            <a:r>
              <a:rPr lang="en-US" dirty="0"/>
              <a:t>“Cloud computing is a model for enabling convenient, on-demand network access to a shared pool of configurable resources (e.g., networks, servers, storage, applications, and services) that can be rapidly provisioned and released with minimal management effort or service provider interaction.”</a:t>
            </a:r>
          </a:p>
          <a:p>
            <a:pPr marL="0" indent="0" algn="r">
              <a:buNone/>
            </a:pPr>
            <a:r>
              <a:rPr lang="en-US" dirty="0"/>
              <a:t>NIST</a:t>
            </a:r>
          </a:p>
        </p:txBody>
      </p:sp>
      <p:pic>
        <p:nvPicPr>
          <p:cNvPr id="1025" name="Picture 1" descr="page7image58688320">
            <a:extLst>
              <a:ext uri="{FF2B5EF4-FFF2-40B4-BE49-F238E27FC236}">
                <a16:creationId xmlns:a16="http://schemas.microsoft.com/office/drawing/2014/main" id="{19034339-EF18-124F-80C3-DC553602A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297" y="4481793"/>
            <a:ext cx="3559503" cy="1874557"/>
          </a:xfrm>
          <a:prstGeom prst="rect">
            <a:avLst/>
          </a:prstGeom>
          <a:noFill/>
          <a:extLst>
            <a:ext uri="{909E8E84-426E-40dd-AFC4-6F175D3DCCD1}">
              <a14:hiddenFill xmlns="" xmlns:a14="http://schemas.microsoft.com/office/drawing/2010/main">
                <a:solidFill>
                  <a:srgbClr val="FFFFFF"/>
                </a:solidFill>
              </a14:hiddenFill>
            </a:ext>
          </a:extLst>
        </p:spPr>
      </p:pic>
      <p:pic>
        <p:nvPicPr>
          <p:cNvPr id="1026" name="Picture 2" descr="page7image58692480">
            <a:extLst>
              <a:ext uri="{FF2B5EF4-FFF2-40B4-BE49-F238E27FC236}">
                <a16:creationId xmlns:a16="http://schemas.microsoft.com/office/drawing/2014/main" id="{37CE7D84-E643-074A-B4EE-A6EEC8D4D4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25" y="4648200"/>
            <a:ext cx="2127275" cy="14011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30996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Virtualização</a:t>
            </a:r>
            <a:r>
              <a:rPr lang="en-US" dirty="0"/>
              <a:t> </a:t>
            </a:r>
            <a:r>
              <a:rPr lang="en-US" dirty="0" err="1"/>
              <a:t>muito</a:t>
            </a:r>
            <a:r>
              <a:rPr lang="en-US" dirty="0"/>
              <a:t> </a:t>
            </a:r>
            <a:r>
              <a:rPr lang="en-US" dirty="0" err="1"/>
              <a:t>usada</a:t>
            </a:r>
            <a:r>
              <a:rPr lang="en-US" dirty="0"/>
              <a:t> </a:t>
            </a:r>
            <a:r>
              <a:rPr lang="en-US" dirty="0" err="1"/>
              <a:t>na</a:t>
            </a:r>
            <a:r>
              <a:rPr lang="en-US" dirty="0"/>
              <a:t> cloud</a:t>
            </a:r>
          </a:p>
        </p:txBody>
      </p:sp>
      <p:sp>
        <p:nvSpPr>
          <p:cNvPr id="3" name="Content Placeholder 2"/>
          <p:cNvSpPr>
            <a:spLocks noGrp="1"/>
          </p:cNvSpPr>
          <p:nvPr>
            <p:ph idx="1"/>
          </p:nvPr>
        </p:nvSpPr>
        <p:spPr>
          <a:xfrm>
            <a:off x="457200" y="1295401"/>
            <a:ext cx="8229600" cy="1828800"/>
          </a:xfrm>
        </p:spPr>
        <p:txBody>
          <a:bodyPr>
            <a:normAutofit/>
          </a:bodyPr>
          <a:lstStyle/>
          <a:p>
            <a:pPr marL="0" indent="0" algn="ctr">
              <a:buNone/>
            </a:pPr>
            <a:r>
              <a:rPr lang="en-US" dirty="0" err="1"/>
              <a:t>Permite</a:t>
            </a:r>
            <a:r>
              <a:rPr lang="en-US" dirty="0"/>
              <a:t> </a:t>
            </a:r>
            <a:r>
              <a:rPr lang="en-US" dirty="0" err="1"/>
              <a:t>particionar</a:t>
            </a:r>
            <a:r>
              <a:rPr lang="en-US" dirty="0"/>
              <a:t> </a:t>
            </a:r>
            <a:r>
              <a:rPr lang="en-US" dirty="0" err="1"/>
              <a:t>recursos</a:t>
            </a:r>
            <a:r>
              <a:rPr lang="en-US" dirty="0"/>
              <a:t> entre </a:t>
            </a:r>
            <a:r>
              <a:rPr lang="en-US" dirty="0" err="1"/>
              <a:t>utilizadores</a:t>
            </a:r>
            <a:r>
              <a:rPr lang="en-US" dirty="0"/>
              <a:t> / </a:t>
            </a:r>
            <a:r>
              <a:rPr lang="en-US" dirty="0" err="1"/>
              <a:t>aplicações</a:t>
            </a:r>
            <a:r>
              <a:rPr lang="en-US" dirty="0"/>
              <a:t>; </a:t>
            </a:r>
            <a:r>
              <a:rPr lang="en-US" dirty="0" err="1"/>
              <a:t>garante</a:t>
            </a:r>
            <a:r>
              <a:rPr lang="en-US" dirty="0"/>
              <a:t> </a:t>
            </a:r>
            <a:r>
              <a:rPr lang="en-US" b="1" dirty="0" err="1"/>
              <a:t>isolamento</a:t>
            </a:r>
            <a:endParaRPr lang="en-US" b="1" dirty="0"/>
          </a:p>
        </p:txBody>
      </p:sp>
      <p:sp>
        <p:nvSpPr>
          <p:cNvPr id="4" name="Slide Number Placeholder 3"/>
          <p:cNvSpPr>
            <a:spLocks noGrp="1"/>
          </p:cNvSpPr>
          <p:nvPr>
            <p:ph type="sldNum" sz="quarter" idx="10"/>
          </p:nvPr>
        </p:nvSpPr>
        <p:spPr/>
        <p:txBody>
          <a:bodyPr/>
          <a:lstStyle/>
          <a:p>
            <a:fld id="{DF07AA48-83EC-4C7A-9C45-8AA9F75F5F27}" type="slidenum">
              <a:rPr lang="en-US" smtClean="0"/>
              <a:pPr/>
              <a:t>20</a:t>
            </a:fld>
            <a:endParaRPr lang="en-US"/>
          </a:p>
        </p:txBody>
      </p:sp>
      <p:sp>
        <p:nvSpPr>
          <p:cNvPr id="5" name="Date Placeholder 4">
            <a:extLst>
              <a:ext uri="{FF2B5EF4-FFF2-40B4-BE49-F238E27FC236}">
                <a16:creationId xmlns:a16="http://schemas.microsoft.com/office/drawing/2014/main" id="{E96F81CC-CC6A-AF4A-B3CC-44210AA2DA58}"/>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3DEBB206-D494-5943-8221-29530C8FF6D8}"/>
              </a:ext>
            </a:extLst>
          </p:cNvPr>
          <p:cNvSpPr>
            <a:spLocks noGrp="1"/>
          </p:cNvSpPr>
          <p:nvPr>
            <p:ph type="ftr" sz="quarter" idx="11"/>
          </p:nvPr>
        </p:nvSpPr>
        <p:spPr/>
        <p:txBody>
          <a:bodyPr/>
          <a:lstStyle/>
          <a:p>
            <a:r>
              <a:rPr lang="en-US"/>
              <a:t>Cloud Security - Nuno Santos</a:t>
            </a:r>
            <a:endParaRPr lang="en-US" dirty="0"/>
          </a:p>
        </p:txBody>
      </p:sp>
      <p:pic>
        <p:nvPicPr>
          <p:cNvPr id="7" name="Picture 6">
            <a:extLst>
              <a:ext uri="{FF2B5EF4-FFF2-40B4-BE49-F238E27FC236}">
                <a16:creationId xmlns:a16="http://schemas.microsoft.com/office/drawing/2014/main" id="{F353A0E4-914B-B24A-B112-7AE9B285BF90}"/>
              </a:ext>
            </a:extLst>
          </p:cNvPr>
          <p:cNvPicPr>
            <a:picLocks noChangeAspect="1"/>
          </p:cNvPicPr>
          <p:nvPr/>
        </p:nvPicPr>
        <p:blipFill>
          <a:blip r:embed="rId3"/>
          <a:stretch>
            <a:fillRect/>
          </a:stretch>
        </p:blipFill>
        <p:spPr>
          <a:xfrm>
            <a:off x="2273300" y="2514600"/>
            <a:ext cx="4889500" cy="3505200"/>
          </a:xfrm>
          <a:prstGeom prst="rect">
            <a:avLst/>
          </a:prstGeom>
        </p:spPr>
      </p:pic>
    </p:spTree>
    <p:extLst>
      <p:ext uri="{BB962C8B-B14F-4D97-AF65-F5344CB8AC3E}">
        <p14:creationId xmlns:p14="http://schemas.microsoft.com/office/powerpoint/2010/main" val="1158331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762000" y="2971800"/>
            <a:ext cx="7391400" cy="1066800"/>
          </a:xfrm>
        </p:spPr>
        <p:txBody>
          <a:bodyPr>
            <a:normAutofit/>
          </a:bodyPr>
          <a:lstStyle/>
          <a:p>
            <a:r>
              <a:rPr lang="en-US" dirty="0" err="1"/>
              <a:t>Principais</a:t>
            </a:r>
            <a:r>
              <a:rPr lang="en-US" dirty="0"/>
              <a:t> </a:t>
            </a:r>
            <a:r>
              <a:rPr lang="en-US" dirty="0" err="1"/>
              <a:t>riscos</a:t>
            </a:r>
            <a:r>
              <a:rPr lang="en-US" dirty="0"/>
              <a:t> e </a:t>
            </a:r>
            <a:r>
              <a:rPr lang="en-US" dirty="0" err="1"/>
              <a:t>ameaças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2" name="Slide Number Placeholder 1">
            <a:extLst>
              <a:ext uri="{FF2B5EF4-FFF2-40B4-BE49-F238E27FC236}">
                <a16:creationId xmlns:a16="http://schemas.microsoft.com/office/drawing/2014/main" id="{AD51443C-AAA1-6844-9352-9EB23D4DFE2B}"/>
              </a:ext>
            </a:extLst>
          </p:cNvPr>
          <p:cNvSpPr>
            <a:spLocks noGrp="1"/>
          </p:cNvSpPr>
          <p:nvPr>
            <p:ph type="sldNum" sz="quarter" idx="12"/>
          </p:nvPr>
        </p:nvSpPr>
        <p:spPr/>
        <p:txBody>
          <a:bodyPr/>
          <a:lstStyle/>
          <a:p>
            <a:fld id="{D7E63A33-8271-4DD0-9C48-789913D7C115}" type="slidenum">
              <a:rPr lang="en-US" smtClean="0"/>
              <a:pPr/>
              <a:t>21</a:t>
            </a:fld>
            <a:endParaRPr lang="en-US" dirty="0"/>
          </a:p>
        </p:txBody>
      </p:sp>
    </p:spTree>
    <p:extLst>
      <p:ext uri="{BB962C8B-B14F-4D97-AF65-F5344CB8AC3E}">
        <p14:creationId xmlns:p14="http://schemas.microsoft.com/office/powerpoint/2010/main" val="1666949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1522725-CD3C-B244-AE5A-BB561D2B485B}"/>
              </a:ext>
            </a:extLst>
          </p:cNvPr>
          <p:cNvSpPr>
            <a:spLocks noGrp="1" noChangeArrowheads="1"/>
          </p:cNvSpPr>
          <p:nvPr>
            <p:ph type="title"/>
          </p:nvPr>
        </p:nvSpPr>
        <p:spPr/>
        <p:txBody>
          <a:bodyPr/>
          <a:lstStyle/>
          <a:p>
            <a:r>
              <a:rPr lang="en-US" altLang="en-US"/>
              <a:t>Threat Model</a:t>
            </a:r>
          </a:p>
        </p:txBody>
      </p:sp>
      <p:sp>
        <p:nvSpPr>
          <p:cNvPr id="15363" name="Rectangle 3">
            <a:extLst>
              <a:ext uri="{FF2B5EF4-FFF2-40B4-BE49-F238E27FC236}">
                <a16:creationId xmlns:a16="http://schemas.microsoft.com/office/drawing/2014/main" id="{859DA74E-BC09-5F4C-9FFB-88C8C730A029}"/>
              </a:ext>
            </a:extLst>
          </p:cNvPr>
          <p:cNvSpPr>
            <a:spLocks noGrp="1" noChangeArrowheads="1"/>
          </p:cNvSpPr>
          <p:nvPr>
            <p:ph type="body" idx="1"/>
          </p:nvPr>
        </p:nvSpPr>
        <p:spPr/>
        <p:txBody>
          <a:bodyPr/>
          <a:lstStyle/>
          <a:p>
            <a:r>
              <a:rPr lang="en-US" altLang="en-US"/>
              <a:t>Risk 1: Resource Exhaustion*</a:t>
            </a:r>
            <a:endParaRPr lang="en-US" altLang="en-US">
              <a:solidFill>
                <a:schemeClr val="tx2"/>
              </a:solidFill>
            </a:endParaRPr>
          </a:p>
          <a:p>
            <a:r>
              <a:rPr lang="en-US" altLang="en-US">
                <a:solidFill>
                  <a:schemeClr val="tx2"/>
                </a:solidFill>
              </a:rPr>
              <a:t>Risk 2: Customer Isolation Failure*</a:t>
            </a:r>
          </a:p>
          <a:p>
            <a:r>
              <a:rPr lang="en-US" altLang="en-US"/>
              <a:t>Risk 3: Management Interface Compromise</a:t>
            </a:r>
          </a:p>
          <a:p>
            <a:r>
              <a:rPr lang="en-US" altLang="en-US"/>
              <a:t>Risk 4: Interception of Data in Transmission</a:t>
            </a:r>
          </a:p>
          <a:p>
            <a:r>
              <a:rPr lang="en-US" altLang="en-US"/>
              <a:t>Risk 5: Data leakage on Upload/Download, Intra-cloud</a:t>
            </a:r>
          </a:p>
        </p:txBody>
      </p:sp>
      <p:sp>
        <p:nvSpPr>
          <p:cNvPr id="2" name="Date Placeholder 1">
            <a:extLst>
              <a:ext uri="{FF2B5EF4-FFF2-40B4-BE49-F238E27FC236}">
                <a16:creationId xmlns:a16="http://schemas.microsoft.com/office/drawing/2014/main" id="{D90B4F4E-0F3C-194F-90CC-CF35E90716FC}"/>
              </a:ext>
            </a:extLst>
          </p:cNvPr>
          <p:cNvSpPr>
            <a:spLocks noGrp="1"/>
          </p:cNvSpPr>
          <p:nvPr>
            <p:ph type="dt" sz="half" idx="10"/>
          </p:nvPr>
        </p:nvSpPr>
        <p:spPr/>
        <p:txBody>
          <a:bodyPr/>
          <a:lstStyle/>
          <a:p>
            <a:r>
              <a:rPr lang="en-US"/>
              <a:t>2019</a:t>
            </a:r>
            <a:endParaRPr lang="en-US" dirty="0"/>
          </a:p>
        </p:txBody>
      </p:sp>
      <p:sp>
        <p:nvSpPr>
          <p:cNvPr id="3" name="Footer Placeholder 2">
            <a:extLst>
              <a:ext uri="{FF2B5EF4-FFF2-40B4-BE49-F238E27FC236}">
                <a16:creationId xmlns:a16="http://schemas.microsoft.com/office/drawing/2014/main" id="{B19EEE8B-968D-4741-9C7D-F545ECCB98F6}"/>
              </a:ext>
            </a:extLst>
          </p:cNvPr>
          <p:cNvSpPr>
            <a:spLocks noGrp="1"/>
          </p:cNvSpPr>
          <p:nvPr>
            <p:ph type="ftr" sz="quarter" idx="11"/>
          </p:nvPr>
        </p:nvSpPr>
        <p:spPr/>
        <p:txBody>
          <a:bodyPr/>
          <a:lstStyle/>
          <a:p>
            <a:r>
              <a:rPr lang="en-US"/>
              <a:t>Cloud Security - Nuno Santos</a:t>
            </a:r>
            <a:endParaRPr lang="en-US" dirty="0"/>
          </a:p>
        </p:txBody>
      </p:sp>
      <p:sp>
        <p:nvSpPr>
          <p:cNvPr id="4" name="Slide Number Placeholder 3">
            <a:extLst>
              <a:ext uri="{FF2B5EF4-FFF2-40B4-BE49-F238E27FC236}">
                <a16:creationId xmlns:a16="http://schemas.microsoft.com/office/drawing/2014/main" id="{ED8CAB98-55D2-E143-BA47-C5F6DE5E4931}"/>
              </a:ext>
            </a:extLst>
          </p:cNvPr>
          <p:cNvSpPr>
            <a:spLocks noGrp="1"/>
          </p:cNvSpPr>
          <p:nvPr>
            <p:ph type="sldNum" sz="quarter" idx="12"/>
          </p:nvPr>
        </p:nvSpPr>
        <p:spPr/>
        <p:txBody>
          <a:bodyPr/>
          <a:lstStyle/>
          <a:p>
            <a:fld id="{BAFC06C6-5388-EF48-9B75-F2C2BBFC0E68}" type="slidenum">
              <a:rPr lang="en-US" smtClean="0"/>
              <a:t>22</a:t>
            </a:fld>
            <a:endParaRPr lang="en-US" dirty="0"/>
          </a:p>
        </p:txBody>
      </p:sp>
    </p:spTree>
    <p:extLst>
      <p:ext uri="{BB962C8B-B14F-4D97-AF65-F5344CB8AC3E}">
        <p14:creationId xmlns:p14="http://schemas.microsoft.com/office/powerpoint/2010/main" val="1622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539FC8E-3424-0F40-81FA-32C82A597219}"/>
              </a:ext>
            </a:extLst>
          </p:cNvPr>
          <p:cNvSpPr>
            <a:spLocks noGrp="1" noChangeArrowheads="1"/>
          </p:cNvSpPr>
          <p:nvPr>
            <p:ph type="title"/>
          </p:nvPr>
        </p:nvSpPr>
        <p:spPr/>
        <p:txBody>
          <a:bodyPr/>
          <a:lstStyle/>
          <a:p>
            <a:r>
              <a:rPr lang="en-US" altLang="en-US"/>
              <a:t>Threat Model</a:t>
            </a:r>
          </a:p>
        </p:txBody>
      </p:sp>
      <p:sp>
        <p:nvSpPr>
          <p:cNvPr id="16387" name="Rectangle 3">
            <a:extLst>
              <a:ext uri="{FF2B5EF4-FFF2-40B4-BE49-F238E27FC236}">
                <a16:creationId xmlns:a16="http://schemas.microsoft.com/office/drawing/2014/main" id="{EA1B8993-7B26-8344-A7BA-8FB53117EE49}"/>
              </a:ext>
            </a:extLst>
          </p:cNvPr>
          <p:cNvSpPr>
            <a:spLocks noGrp="1" noChangeArrowheads="1"/>
          </p:cNvSpPr>
          <p:nvPr>
            <p:ph type="body" idx="1"/>
          </p:nvPr>
        </p:nvSpPr>
        <p:spPr/>
        <p:txBody>
          <a:bodyPr/>
          <a:lstStyle/>
          <a:p>
            <a:r>
              <a:rPr lang="en-US" altLang="en-US"/>
              <a:t>Risk 6: Insecure or Ineffective Deletion of Data*</a:t>
            </a:r>
          </a:p>
          <a:p>
            <a:r>
              <a:rPr lang="en-US" altLang="en-US"/>
              <a:t>Risk 7: Distributed Denial of Service (DDoS)</a:t>
            </a:r>
          </a:p>
          <a:p>
            <a:r>
              <a:rPr lang="en-US" altLang="en-US"/>
              <a:t>Risk 8: Economic Denial of Service*</a:t>
            </a:r>
          </a:p>
          <a:p>
            <a:r>
              <a:rPr lang="en-US" altLang="en-US"/>
              <a:t>Risk 9: Loss or Compromise of Encryption Keys</a:t>
            </a:r>
          </a:p>
          <a:p>
            <a:r>
              <a:rPr lang="en-US" altLang="en-US"/>
              <a:t>Risk 10: Malicious Probes or Scans</a:t>
            </a:r>
          </a:p>
          <a:p>
            <a:pPr>
              <a:buFontTx/>
              <a:buNone/>
            </a:pPr>
            <a:endParaRPr lang="en-US" altLang="en-US"/>
          </a:p>
        </p:txBody>
      </p:sp>
      <p:sp>
        <p:nvSpPr>
          <p:cNvPr id="2" name="Date Placeholder 1">
            <a:extLst>
              <a:ext uri="{FF2B5EF4-FFF2-40B4-BE49-F238E27FC236}">
                <a16:creationId xmlns:a16="http://schemas.microsoft.com/office/drawing/2014/main" id="{9E2C53C5-5E0A-224F-ABC9-3D295F994EAD}"/>
              </a:ext>
            </a:extLst>
          </p:cNvPr>
          <p:cNvSpPr>
            <a:spLocks noGrp="1"/>
          </p:cNvSpPr>
          <p:nvPr>
            <p:ph type="dt" sz="half" idx="10"/>
          </p:nvPr>
        </p:nvSpPr>
        <p:spPr/>
        <p:txBody>
          <a:bodyPr/>
          <a:lstStyle/>
          <a:p>
            <a:r>
              <a:rPr lang="en-US"/>
              <a:t>2019</a:t>
            </a:r>
            <a:endParaRPr lang="en-US" dirty="0"/>
          </a:p>
        </p:txBody>
      </p:sp>
      <p:sp>
        <p:nvSpPr>
          <p:cNvPr id="3" name="Footer Placeholder 2">
            <a:extLst>
              <a:ext uri="{FF2B5EF4-FFF2-40B4-BE49-F238E27FC236}">
                <a16:creationId xmlns:a16="http://schemas.microsoft.com/office/drawing/2014/main" id="{BC81752A-275D-BE44-9675-CD4757A59F17}"/>
              </a:ext>
            </a:extLst>
          </p:cNvPr>
          <p:cNvSpPr>
            <a:spLocks noGrp="1"/>
          </p:cNvSpPr>
          <p:nvPr>
            <p:ph type="ftr" sz="quarter" idx="11"/>
          </p:nvPr>
        </p:nvSpPr>
        <p:spPr/>
        <p:txBody>
          <a:bodyPr/>
          <a:lstStyle/>
          <a:p>
            <a:r>
              <a:rPr lang="en-US"/>
              <a:t>Cloud Security - Nuno Santos</a:t>
            </a:r>
            <a:endParaRPr lang="en-US" dirty="0"/>
          </a:p>
        </p:txBody>
      </p:sp>
      <p:sp>
        <p:nvSpPr>
          <p:cNvPr id="4" name="Slide Number Placeholder 3">
            <a:extLst>
              <a:ext uri="{FF2B5EF4-FFF2-40B4-BE49-F238E27FC236}">
                <a16:creationId xmlns:a16="http://schemas.microsoft.com/office/drawing/2014/main" id="{FC0FC484-8BA1-754F-93D8-FE850B3EA884}"/>
              </a:ext>
            </a:extLst>
          </p:cNvPr>
          <p:cNvSpPr>
            <a:spLocks noGrp="1"/>
          </p:cNvSpPr>
          <p:nvPr>
            <p:ph type="sldNum" sz="quarter" idx="12"/>
          </p:nvPr>
        </p:nvSpPr>
        <p:spPr/>
        <p:txBody>
          <a:bodyPr/>
          <a:lstStyle/>
          <a:p>
            <a:fld id="{BAFC06C6-5388-EF48-9B75-F2C2BBFC0E68}" type="slidenum">
              <a:rPr lang="en-US" smtClean="0"/>
              <a:t>23</a:t>
            </a:fld>
            <a:endParaRPr lang="en-US" dirty="0"/>
          </a:p>
        </p:txBody>
      </p:sp>
    </p:spTree>
    <p:extLst>
      <p:ext uri="{BB962C8B-B14F-4D97-AF65-F5344CB8AC3E}">
        <p14:creationId xmlns:p14="http://schemas.microsoft.com/office/powerpoint/2010/main" val="2008517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9947B8E0-0D7D-6743-B2D7-DB6AA56ACF13}"/>
              </a:ext>
            </a:extLst>
          </p:cNvPr>
          <p:cNvSpPr>
            <a:spLocks noGrp="1" noChangeArrowheads="1"/>
          </p:cNvSpPr>
          <p:nvPr>
            <p:ph type="title"/>
          </p:nvPr>
        </p:nvSpPr>
        <p:spPr/>
        <p:txBody>
          <a:bodyPr/>
          <a:lstStyle/>
          <a:p>
            <a:r>
              <a:rPr lang="en-US" altLang="en-US"/>
              <a:t>Threat Model</a:t>
            </a:r>
          </a:p>
        </p:txBody>
      </p:sp>
      <p:sp>
        <p:nvSpPr>
          <p:cNvPr id="17411" name="Rectangle 3">
            <a:extLst>
              <a:ext uri="{FF2B5EF4-FFF2-40B4-BE49-F238E27FC236}">
                <a16:creationId xmlns:a16="http://schemas.microsoft.com/office/drawing/2014/main" id="{A3A1A9DA-D3C1-7843-8894-3DAD30F57078}"/>
              </a:ext>
            </a:extLst>
          </p:cNvPr>
          <p:cNvSpPr>
            <a:spLocks noGrp="1" noChangeArrowheads="1"/>
          </p:cNvSpPr>
          <p:nvPr>
            <p:ph type="body" idx="1"/>
          </p:nvPr>
        </p:nvSpPr>
        <p:spPr/>
        <p:txBody>
          <a:bodyPr/>
          <a:lstStyle/>
          <a:p>
            <a:r>
              <a:rPr lang="en-US" altLang="en-US"/>
              <a:t>Risk 11: Compromise of Service Engine/Hypervisor*</a:t>
            </a:r>
          </a:p>
          <a:p>
            <a:r>
              <a:rPr lang="en-US" altLang="en-US"/>
              <a:t>Risk 12: Conflicts between customer hardening procedures and cloud environment</a:t>
            </a:r>
          </a:p>
          <a:p>
            <a:r>
              <a:rPr lang="en-US" altLang="en-US"/>
              <a:t>Risk 13: Subpoena and E-Discovery*</a:t>
            </a:r>
          </a:p>
          <a:p>
            <a:r>
              <a:rPr lang="en-US" altLang="en-US"/>
              <a:t>Risk 14: Risk from Changes of Jurisdiction*</a:t>
            </a:r>
          </a:p>
          <a:p>
            <a:r>
              <a:rPr lang="en-US" altLang="en-US"/>
              <a:t>Risk 15: Licensing Risks*</a:t>
            </a:r>
          </a:p>
          <a:p>
            <a:endParaRPr lang="en-US" altLang="en-US"/>
          </a:p>
        </p:txBody>
      </p:sp>
      <p:sp>
        <p:nvSpPr>
          <p:cNvPr id="2" name="Date Placeholder 1">
            <a:extLst>
              <a:ext uri="{FF2B5EF4-FFF2-40B4-BE49-F238E27FC236}">
                <a16:creationId xmlns:a16="http://schemas.microsoft.com/office/drawing/2014/main" id="{9654FCC1-6F82-0349-BB3F-921677EA10F4}"/>
              </a:ext>
            </a:extLst>
          </p:cNvPr>
          <p:cNvSpPr>
            <a:spLocks noGrp="1"/>
          </p:cNvSpPr>
          <p:nvPr>
            <p:ph type="dt" sz="half" idx="10"/>
          </p:nvPr>
        </p:nvSpPr>
        <p:spPr/>
        <p:txBody>
          <a:bodyPr/>
          <a:lstStyle/>
          <a:p>
            <a:r>
              <a:rPr lang="en-US"/>
              <a:t>2019</a:t>
            </a:r>
            <a:endParaRPr lang="en-US" dirty="0"/>
          </a:p>
        </p:txBody>
      </p:sp>
      <p:sp>
        <p:nvSpPr>
          <p:cNvPr id="3" name="Footer Placeholder 2">
            <a:extLst>
              <a:ext uri="{FF2B5EF4-FFF2-40B4-BE49-F238E27FC236}">
                <a16:creationId xmlns:a16="http://schemas.microsoft.com/office/drawing/2014/main" id="{D3972CDD-74FA-A148-9736-85548F81AA99}"/>
              </a:ext>
            </a:extLst>
          </p:cNvPr>
          <p:cNvSpPr>
            <a:spLocks noGrp="1"/>
          </p:cNvSpPr>
          <p:nvPr>
            <p:ph type="ftr" sz="quarter" idx="11"/>
          </p:nvPr>
        </p:nvSpPr>
        <p:spPr/>
        <p:txBody>
          <a:bodyPr/>
          <a:lstStyle/>
          <a:p>
            <a:r>
              <a:rPr lang="en-US"/>
              <a:t>Cloud Security - Nuno Santos</a:t>
            </a:r>
            <a:endParaRPr lang="en-US" dirty="0"/>
          </a:p>
        </p:txBody>
      </p:sp>
      <p:sp>
        <p:nvSpPr>
          <p:cNvPr id="4" name="Slide Number Placeholder 3">
            <a:extLst>
              <a:ext uri="{FF2B5EF4-FFF2-40B4-BE49-F238E27FC236}">
                <a16:creationId xmlns:a16="http://schemas.microsoft.com/office/drawing/2014/main" id="{3361A8F7-5F05-A246-BA9B-9D175AD45708}"/>
              </a:ext>
            </a:extLst>
          </p:cNvPr>
          <p:cNvSpPr>
            <a:spLocks noGrp="1"/>
          </p:cNvSpPr>
          <p:nvPr>
            <p:ph type="sldNum" sz="quarter" idx="12"/>
          </p:nvPr>
        </p:nvSpPr>
        <p:spPr/>
        <p:txBody>
          <a:bodyPr/>
          <a:lstStyle/>
          <a:p>
            <a:fld id="{BAFC06C6-5388-EF48-9B75-F2C2BBFC0E68}" type="slidenum">
              <a:rPr lang="en-US" smtClean="0"/>
              <a:t>24</a:t>
            </a:fld>
            <a:endParaRPr lang="en-US" dirty="0"/>
          </a:p>
        </p:txBody>
      </p:sp>
    </p:spTree>
    <p:extLst>
      <p:ext uri="{BB962C8B-B14F-4D97-AF65-F5344CB8AC3E}">
        <p14:creationId xmlns:p14="http://schemas.microsoft.com/office/powerpoint/2010/main" val="27493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DC44378D-5D77-9340-90AE-865C2ED0EA44}"/>
              </a:ext>
            </a:extLst>
          </p:cNvPr>
          <p:cNvSpPr>
            <a:spLocks noGrp="1" noChangeArrowheads="1"/>
          </p:cNvSpPr>
          <p:nvPr>
            <p:ph type="title"/>
          </p:nvPr>
        </p:nvSpPr>
        <p:spPr/>
        <p:txBody>
          <a:bodyPr/>
          <a:lstStyle/>
          <a:p>
            <a:r>
              <a:rPr lang="en-US" altLang="en-US"/>
              <a:t>Threat Model</a:t>
            </a:r>
          </a:p>
        </p:txBody>
      </p:sp>
      <p:sp>
        <p:nvSpPr>
          <p:cNvPr id="18435" name="Rectangle 3">
            <a:extLst>
              <a:ext uri="{FF2B5EF4-FFF2-40B4-BE49-F238E27FC236}">
                <a16:creationId xmlns:a16="http://schemas.microsoft.com/office/drawing/2014/main" id="{AB2F5C1E-6F90-254B-8B48-10EE7EAB83E2}"/>
              </a:ext>
            </a:extLst>
          </p:cNvPr>
          <p:cNvSpPr>
            <a:spLocks noGrp="1" noChangeArrowheads="1"/>
          </p:cNvSpPr>
          <p:nvPr>
            <p:ph type="body" idx="1"/>
          </p:nvPr>
        </p:nvSpPr>
        <p:spPr/>
        <p:txBody>
          <a:bodyPr/>
          <a:lstStyle/>
          <a:p>
            <a:r>
              <a:rPr lang="en-US" altLang="en-US"/>
              <a:t>Risk 16: Network Failure</a:t>
            </a:r>
          </a:p>
          <a:p>
            <a:r>
              <a:rPr lang="en-US" altLang="en-US"/>
              <a:t>Risk 17: Networking Management</a:t>
            </a:r>
          </a:p>
          <a:p>
            <a:r>
              <a:rPr lang="en-US" altLang="en-US"/>
              <a:t>Risk 18: Modification of Network Traffic</a:t>
            </a:r>
          </a:p>
          <a:p>
            <a:r>
              <a:rPr lang="en-US" altLang="en-US"/>
              <a:t>Risk 19: Privilege Escalation*</a:t>
            </a:r>
          </a:p>
          <a:p>
            <a:r>
              <a:rPr lang="en-US" altLang="en-US"/>
              <a:t>Risk 20: Social Engineering Attacks</a:t>
            </a:r>
          </a:p>
        </p:txBody>
      </p:sp>
      <p:sp>
        <p:nvSpPr>
          <p:cNvPr id="2" name="Date Placeholder 1">
            <a:extLst>
              <a:ext uri="{FF2B5EF4-FFF2-40B4-BE49-F238E27FC236}">
                <a16:creationId xmlns:a16="http://schemas.microsoft.com/office/drawing/2014/main" id="{5B42B45C-DD01-2F47-86F0-895D8CED2EE5}"/>
              </a:ext>
            </a:extLst>
          </p:cNvPr>
          <p:cNvSpPr>
            <a:spLocks noGrp="1"/>
          </p:cNvSpPr>
          <p:nvPr>
            <p:ph type="dt" sz="half" idx="10"/>
          </p:nvPr>
        </p:nvSpPr>
        <p:spPr/>
        <p:txBody>
          <a:bodyPr/>
          <a:lstStyle/>
          <a:p>
            <a:r>
              <a:rPr lang="en-US"/>
              <a:t>2019</a:t>
            </a:r>
            <a:endParaRPr lang="en-US" dirty="0"/>
          </a:p>
        </p:txBody>
      </p:sp>
      <p:sp>
        <p:nvSpPr>
          <p:cNvPr id="3" name="Footer Placeholder 2">
            <a:extLst>
              <a:ext uri="{FF2B5EF4-FFF2-40B4-BE49-F238E27FC236}">
                <a16:creationId xmlns:a16="http://schemas.microsoft.com/office/drawing/2014/main" id="{35095262-C46D-FB4B-AE9B-5A53AB4DB096}"/>
              </a:ext>
            </a:extLst>
          </p:cNvPr>
          <p:cNvSpPr>
            <a:spLocks noGrp="1"/>
          </p:cNvSpPr>
          <p:nvPr>
            <p:ph type="ftr" sz="quarter" idx="11"/>
          </p:nvPr>
        </p:nvSpPr>
        <p:spPr/>
        <p:txBody>
          <a:bodyPr/>
          <a:lstStyle/>
          <a:p>
            <a:r>
              <a:rPr lang="en-US"/>
              <a:t>Cloud Security - Nuno Santos</a:t>
            </a:r>
            <a:endParaRPr lang="en-US" dirty="0"/>
          </a:p>
        </p:txBody>
      </p:sp>
      <p:sp>
        <p:nvSpPr>
          <p:cNvPr id="4" name="Slide Number Placeholder 3">
            <a:extLst>
              <a:ext uri="{FF2B5EF4-FFF2-40B4-BE49-F238E27FC236}">
                <a16:creationId xmlns:a16="http://schemas.microsoft.com/office/drawing/2014/main" id="{9536A336-5870-014A-BC9F-B3DE43CB3A1B}"/>
              </a:ext>
            </a:extLst>
          </p:cNvPr>
          <p:cNvSpPr>
            <a:spLocks noGrp="1"/>
          </p:cNvSpPr>
          <p:nvPr>
            <p:ph type="sldNum" sz="quarter" idx="12"/>
          </p:nvPr>
        </p:nvSpPr>
        <p:spPr/>
        <p:txBody>
          <a:bodyPr/>
          <a:lstStyle/>
          <a:p>
            <a:fld id="{BAFC06C6-5388-EF48-9B75-F2C2BBFC0E68}" type="slidenum">
              <a:rPr lang="en-US" smtClean="0"/>
              <a:t>25</a:t>
            </a:fld>
            <a:endParaRPr lang="en-US" dirty="0"/>
          </a:p>
        </p:txBody>
      </p:sp>
    </p:spTree>
    <p:extLst>
      <p:ext uri="{BB962C8B-B14F-4D97-AF65-F5344CB8AC3E}">
        <p14:creationId xmlns:p14="http://schemas.microsoft.com/office/powerpoint/2010/main" val="2740135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7529AC1-AAE6-9E4B-982D-B79C7E40F9AC}"/>
              </a:ext>
            </a:extLst>
          </p:cNvPr>
          <p:cNvSpPr>
            <a:spLocks noGrp="1" noChangeArrowheads="1"/>
          </p:cNvSpPr>
          <p:nvPr>
            <p:ph type="title"/>
          </p:nvPr>
        </p:nvSpPr>
        <p:spPr/>
        <p:txBody>
          <a:bodyPr/>
          <a:lstStyle/>
          <a:p>
            <a:r>
              <a:rPr lang="en-US" altLang="en-US"/>
              <a:t>Threat Model</a:t>
            </a:r>
          </a:p>
        </p:txBody>
      </p:sp>
      <p:sp>
        <p:nvSpPr>
          <p:cNvPr id="19459" name="Rectangle 3">
            <a:extLst>
              <a:ext uri="{FF2B5EF4-FFF2-40B4-BE49-F238E27FC236}">
                <a16:creationId xmlns:a16="http://schemas.microsoft.com/office/drawing/2014/main" id="{D757BD0D-B23B-1A4A-8899-7A8E5926B5BF}"/>
              </a:ext>
            </a:extLst>
          </p:cNvPr>
          <p:cNvSpPr>
            <a:spLocks noGrp="1" noChangeArrowheads="1"/>
          </p:cNvSpPr>
          <p:nvPr>
            <p:ph type="body" idx="1"/>
          </p:nvPr>
        </p:nvSpPr>
        <p:spPr/>
        <p:txBody>
          <a:bodyPr/>
          <a:lstStyle/>
          <a:p>
            <a:r>
              <a:rPr lang="en-US" altLang="en-US"/>
              <a:t>Risk 21: Loss or Compromise of Operation Logs</a:t>
            </a:r>
          </a:p>
          <a:p>
            <a:r>
              <a:rPr lang="en-US" altLang="en-US"/>
              <a:t>Risk 22: Loss or compromise of Security Logs</a:t>
            </a:r>
          </a:p>
          <a:p>
            <a:r>
              <a:rPr lang="en-US" altLang="en-US"/>
              <a:t>Risk 23: Backups Lost or Stolen</a:t>
            </a:r>
          </a:p>
          <a:p>
            <a:r>
              <a:rPr lang="en-US" altLang="en-US"/>
              <a:t>Risk 23: Unauthorized Access to Premises, Including Physical Access to Machines and Other Facilities</a:t>
            </a:r>
          </a:p>
          <a:p>
            <a:r>
              <a:rPr lang="en-US" altLang="en-US"/>
              <a:t>Risk 25: Theft of Computer Equipment.*</a:t>
            </a:r>
          </a:p>
          <a:p>
            <a:pPr>
              <a:buFontTx/>
              <a:buNone/>
            </a:pPr>
            <a:endParaRPr lang="en-US" altLang="en-US"/>
          </a:p>
          <a:p>
            <a:endParaRPr lang="en-US" altLang="en-US"/>
          </a:p>
        </p:txBody>
      </p:sp>
      <p:sp>
        <p:nvSpPr>
          <p:cNvPr id="2" name="Date Placeholder 1">
            <a:extLst>
              <a:ext uri="{FF2B5EF4-FFF2-40B4-BE49-F238E27FC236}">
                <a16:creationId xmlns:a16="http://schemas.microsoft.com/office/drawing/2014/main" id="{08C74E2E-DD1E-5F4C-A8CD-386A7FBCD9F3}"/>
              </a:ext>
            </a:extLst>
          </p:cNvPr>
          <p:cNvSpPr>
            <a:spLocks noGrp="1"/>
          </p:cNvSpPr>
          <p:nvPr>
            <p:ph type="dt" sz="half" idx="10"/>
          </p:nvPr>
        </p:nvSpPr>
        <p:spPr/>
        <p:txBody>
          <a:bodyPr/>
          <a:lstStyle/>
          <a:p>
            <a:r>
              <a:rPr lang="en-US"/>
              <a:t>2019</a:t>
            </a:r>
            <a:endParaRPr lang="en-US" dirty="0"/>
          </a:p>
        </p:txBody>
      </p:sp>
      <p:sp>
        <p:nvSpPr>
          <p:cNvPr id="3" name="Footer Placeholder 2">
            <a:extLst>
              <a:ext uri="{FF2B5EF4-FFF2-40B4-BE49-F238E27FC236}">
                <a16:creationId xmlns:a16="http://schemas.microsoft.com/office/drawing/2014/main" id="{B2437273-6D62-734C-8E4A-A82E752F60D8}"/>
              </a:ext>
            </a:extLst>
          </p:cNvPr>
          <p:cNvSpPr>
            <a:spLocks noGrp="1"/>
          </p:cNvSpPr>
          <p:nvPr>
            <p:ph type="ftr" sz="quarter" idx="11"/>
          </p:nvPr>
        </p:nvSpPr>
        <p:spPr/>
        <p:txBody>
          <a:bodyPr/>
          <a:lstStyle/>
          <a:p>
            <a:r>
              <a:rPr lang="en-US"/>
              <a:t>Cloud Security - Nuno Santos</a:t>
            </a:r>
            <a:endParaRPr lang="en-US" dirty="0"/>
          </a:p>
        </p:txBody>
      </p:sp>
      <p:sp>
        <p:nvSpPr>
          <p:cNvPr id="4" name="Slide Number Placeholder 3">
            <a:extLst>
              <a:ext uri="{FF2B5EF4-FFF2-40B4-BE49-F238E27FC236}">
                <a16:creationId xmlns:a16="http://schemas.microsoft.com/office/drawing/2014/main" id="{0BC9F6D0-4D67-004E-A9DA-A8158898F994}"/>
              </a:ext>
            </a:extLst>
          </p:cNvPr>
          <p:cNvSpPr>
            <a:spLocks noGrp="1"/>
          </p:cNvSpPr>
          <p:nvPr>
            <p:ph type="sldNum" sz="quarter" idx="12"/>
          </p:nvPr>
        </p:nvSpPr>
        <p:spPr/>
        <p:txBody>
          <a:bodyPr/>
          <a:lstStyle/>
          <a:p>
            <a:fld id="{BAFC06C6-5388-EF48-9B75-F2C2BBFC0E68}" type="slidenum">
              <a:rPr lang="en-US" smtClean="0"/>
              <a:t>26</a:t>
            </a:fld>
            <a:endParaRPr lang="en-US" dirty="0"/>
          </a:p>
        </p:txBody>
      </p:sp>
    </p:spTree>
    <p:extLst>
      <p:ext uri="{BB962C8B-B14F-4D97-AF65-F5344CB8AC3E}">
        <p14:creationId xmlns:p14="http://schemas.microsoft.com/office/powerpoint/2010/main" val="522330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40FEA4-CA03-3340-83A3-EB872BE55525}"/>
              </a:ext>
            </a:extLst>
          </p:cNvPr>
          <p:cNvSpPr>
            <a:spLocks noGrp="1"/>
          </p:cNvSpPr>
          <p:nvPr>
            <p:ph type="title"/>
          </p:nvPr>
        </p:nvSpPr>
        <p:spPr/>
        <p:txBody>
          <a:bodyPr>
            <a:normAutofit fontScale="90000"/>
          </a:bodyPr>
          <a:lstStyle/>
          <a:p>
            <a:r>
              <a:rPr lang="en-US" dirty="0" err="1"/>
              <a:t>Mesmos</a:t>
            </a:r>
            <a:r>
              <a:rPr lang="en-US" dirty="0"/>
              <a:t> </a:t>
            </a:r>
            <a:r>
              <a:rPr lang="en-US" dirty="0" err="1"/>
              <a:t>problemas</a:t>
            </a:r>
            <a:r>
              <a:rPr lang="en-US" dirty="0"/>
              <a:t> de </a:t>
            </a:r>
            <a:r>
              <a:rPr lang="en-US" dirty="0" err="1"/>
              <a:t>segurança</a:t>
            </a:r>
            <a:r>
              <a:rPr lang="en-US" dirty="0"/>
              <a:t> de </a:t>
            </a:r>
            <a:r>
              <a:rPr lang="en-US" dirty="0" err="1"/>
              <a:t>sempre</a:t>
            </a:r>
            <a:endParaRPr lang="en-US" dirty="0"/>
          </a:p>
        </p:txBody>
      </p:sp>
      <p:sp>
        <p:nvSpPr>
          <p:cNvPr id="3" name="Date Placeholder 2">
            <a:extLst>
              <a:ext uri="{FF2B5EF4-FFF2-40B4-BE49-F238E27FC236}">
                <a16:creationId xmlns:a16="http://schemas.microsoft.com/office/drawing/2014/main" id="{2CA752A4-D4C6-BE4F-A61D-7603A6D4F767}"/>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84F2BFB6-F621-BE4B-ABD4-DC1DF2D40536}"/>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BE8A5B04-6651-FD4D-B9B2-A96696134C51}"/>
              </a:ext>
            </a:extLst>
          </p:cNvPr>
          <p:cNvSpPr>
            <a:spLocks noGrp="1"/>
          </p:cNvSpPr>
          <p:nvPr>
            <p:ph type="sldNum" sz="quarter" idx="12"/>
          </p:nvPr>
        </p:nvSpPr>
        <p:spPr/>
        <p:txBody>
          <a:bodyPr/>
          <a:lstStyle/>
          <a:p>
            <a:fld id="{D7E63A33-8271-4DD0-9C48-789913D7C115}" type="slidenum">
              <a:rPr lang="en-US" smtClean="0"/>
              <a:pPr/>
              <a:t>27</a:t>
            </a:fld>
            <a:endParaRPr lang="en-US" dirty="0"/>
          </a:p>
        </p:txBody>
      </p:sp>
      <p:sp>
        <p:nvSpPr>
          <p:cNvPr id="7" name="Content Placeholder 6">
            <a:extLst>
              <a:ext uri="{FF2B5EF4-FFF2-40B4-BE49-F238E27FC236}">
                <a16:creationId xmlns:a16="http://schemas.microsoft.com/office/drawing/2014/main" id="{7E8ECE6D-0861-5040-8735-BD3EB9287B17}"/>
              </a:ext>
            </a:extLst>
          </p:cNvPr>
          <p:cNvSpPr>
            <a:spLocks noGrp="1"/>
          </p:cNvSpPr>
          <p:nvPr>
            <p:ph sz="quarter" idx="1"/>
          </p:nvPr>
        </p:nvSpPr>
        <p:spPr/>
        <p:txBody>
          <a:bodyPr/>
          <a:lstStyle/>
          <a:p>
            <a:r>
              <a:rPr lang="en-US" dirty="0"/>
              <a:t>Data Loss</a:t>
            </a:r>
          </a:p>
          <a:p>
            <a:r>
              <a:rPr lang="en-US" dirty="0"/>
              <a:t>Downtimes</a:t>
            </a:r>
          </a:p>
          <a:p>
            <a:r>
              <a:rPr lang="en-US" dirty="0"/>
              <a:t>Phishing</a:t>
            </a:r>
          </a:p>
          <a:p>
            <a:r>
              <a:rPr lang="en-US" dirty="0"/>
              <a:t>Password Cracking</a:t>
            </a:r>
          </a:p>
          <a:p>
            <a:r>
              <a:rPr lang="en-US" dirty="0"/>
              <a:t>Botnets and Other Malware</a:t>
            </a:r>
          </a:p>
          <a:p>
            <a:endParaRPr lang="en-US" dirty="0"/>
          </a:p>
          <a:p>
            <a:endParaRPr lang="en-US" dirty="0"/>
          </a:p>
        </p:txBody>
      </p:sp>
    </p:spTree>
    <p:extLst>
      <p:ext uri="{BB962C8B-B14F-4D97-AF65-F5344CB8AC3E}">
        <p14:creationId xmlns:p14="http://schemas.microsoft.com/office/powerpoint/2010/main" val="3840011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Loss</a:t>
            </a:r>
          </a:p>
        </p:txBody>
      </p:sp>
      <p:sp>
        <p:nvSpPr>
          <p:cNvPr id="3" name="Content Placeholder 2"/>
          <p:cNvSpPr>
            <a:spLocks noGrp="1"/>
          </p:cNvSpPr>
          <p:nvPr>
            <p:ph idx="1"/>
          </p:nvPr>
        </p:nvSpPr>
        <p:spPr>
          <a:xfrm>
            <a:off x="457200" y="1295400"/>
            <a:ext cx="4800600" cy="4830763"/>
          </a:xfrm>
        </p:spPr>
        <p:txBody>
          <a:bodyPr/>
          <a:lstStyle/>
          <a:p>
            <a:pPr marL="0" indent="0">
              <a:buNone/>
            </a:pPr>
            <a:r>
              <a:rPr lang="en-US" sz="2400" dirty="0"/>
              <a:t> "Regrettably, based on Microsoft/Danger's latest recovery assessment of their systems, we must now inform you that personal information stored on your device—such as contacts, calendar entries, to-do lists or photos—that is no longer on your Sidekick almost certainly has been lost as a result of a server failure at Microsoft/Danger."</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28</a:t>
            </a:fld>
            <a:endParaRPr lang="en-US"/>
          </a:p>
        </p:txBody>
      </p:sp>
      <p:pic>
        <p:nvPicPr>
          <p:cNvPr id="1026" name="Picture 2" descr="http://static.arstechnica.net/2009/10/12/sidekick_stor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286000"/>
            <a:ext cx="4057986"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2F228FC-0CCA-EC4B-B1F1-8FC5F2394F4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0E7AC576-AB1E-FB4D-A55F-0E2A9BB34451}"/>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715538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Downtimes</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29</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480" t="12189" r="32411" b="3437"/>
          <a:stretch/>
        </p:blipFill>
        <p:spPr>
          <a:xfrm>
            <a:off x="274320" y="1371600"/>
            <a:ext cx="3916680" cy="5035731"/>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3331" r="4405" b="5336"/>
          <a:stretch/>
        </p:blipFill>
        <p:spPr>
          <a:xfrm>
            <a:off x="2971800" y="533400"/>
            <a:ext cx="4480560" cy="5577840"/>
          </a:xfrm>
          <a:prstGeom prst="rect">
            <a:avLst/>
          </a:prstGeom>
        </p:spPr>
      </p:pic>
      <p:pic>
        <p:nvPicPr>
          <p:cNvPr id="5" name="Content Placeholder 4"/>
          <p:cNvPicPr>
            <a:picLocks noGrp="1" noChangeAspect="1"/>
          </p:cNvPicPr>
          <p:nvPr>
            <p:ph idx="1"/>
          </p:nvPr>
        </p:nvPicPr>
        <p:blipFill rotWithShape="1">
          <a:blip r:embed="rId4">
            <a:extLst>
              <a:ext uri="{28A0092B-C50C-407E-A947-70E740481C1C}">
                <a14:useLocalDpi xmlns:a14="http://schemas.microsoft.com/office/drawing/2010/main" val="0"/>
              </a:ext>
            </a:extLst>
          </a:blip>
          <a:srcRect l="-1" t="14512" r="5252" b="5985"/>
          <a:stretch/>
        </p:blipFill>
        <p:spPr>
          <a:xfrm>
            <a:off x="5082968" y="2209800"/>
            <a:ext cx="4023360" cy="3840480"/>
          </a:xfrm>
        </p:spPr>
      </p:pic>
      <p:sp>
        <p:nvSpPr>
          <p:cNvPr id="3" name="Date Placeholder 2">
            <a:extLst>
              <a:ext uri="{FF2B5EF4-FFF2-40B4-BE49-F238E27FC236}">
                <a16:creationId xmlns:a16="http://schemas.microsoft.com/office/drawing/2014/main" id="{049298EE-41A1-384C-A7E2-BAAE42D2125A}"/>
              </a:ext>
            </a:extLst>
          </p:cNvPr>
          <p:cNvSpPr>
            <a:spLocks noGrp="1"/>
          </p:cNvSpPr>
          <p:nvPr>
            <p:ph type="dt" sz="half" idx="10"/>
          </p:nvPr>
        </p:nvSpPr>
        <p:spPr/>
        <p:txBody>
          <a:bodyPr/>
          <a:lstStyle/>
          <a:p>
            <a:r>
              <a:rPr lang="en-US"/>
              <a:t>2019</a:t>
            </a:r>
            <a:endParaRPr lang="en-US" dirty="0"/>
          </a:p>
        </p:txBody>
      </p:sp>
      <p:sp>
        <p:nvSpPr>
          <p:cNvPr id="8" name="Footer Placeholder 7">
            <a:extLst>
              <a:ext uri="{FF2B5EF4-FFF2-40B4-BE49-F238E27FC236}">
                <a16:creationId xmlns:a16="http://schemas.microsoft.com/office/drawing/2014/main" id="{C27C1240-9EB1-5945-8DD7-73687F1E6A1D}"/>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813707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4D8B9-9A88-3B44-88C8-541E09B2C35B}"/>
              </a:ext>
            </a:extLst>
          </p:cNvPr>
          <p:cNvSpPr>
            <a:spLocks noGrp="1"/>
          </p:cNvSpPr>
          <p:nvPr>
            <p:ph type="title"/>
          </p:nvPr>
        </p:nvSpPr>
        <p:spPr/>
        <p:txBody>
          <a:bodyPr>
            <a:normAutofit fontScale="90000"/>
          </a:bodyPr>
          <a:lstStyle/>
          <a:p>
            <a:r>
              <a:rPr lang="en-US" dirty="0" err="1"/>
              <a:t>Principais</a:t>
            </a:r>
            <a:r>
              <a:rPr lang="en-US" dirty="0"/>
              <a:t> </a:t>
            </a:r>
            <a:r>
              <a:rPr lang="en-US" dirty="0" err="1"/>
              <a:t>características</a:t>
            </a:r>
            <a:r>
              <a:rPr lang="en-US" dirty="0"/>
              <a:t> de cloud computing</a:t>
            </a:r>
          </a:p>
        </p:txBody>
      </p:sp>
      <p:sp>
        <p:nvSpPr>
          <p:cNvPr id="3" name="Date Placeholder 2">
            <a:extLst>
              <a:ext uri="{FF2B5EF4-FFF2-40B4-BE49-F238E27FC236}">
                <a16:creationId xmlns:a16="http://schemas.microsoft.com/office/drawing/2014/main" id="{1C140371-0693-7643-BABA-A6DEA9DFB54C}"/>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2C0240D4-27EB-1248-9966-69F3E7CCCF64}"/>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82C9F691-475B-E84F-B694-9B3C0576C193}"/>
              </a:ext>
            </a:extLst>
          </p:cNvPr>
          <p:cNvSpPr>
            <a:spLocks noGrp="1"/>
          </p:cNvSpPr>
          <p:nvPr>
            <p:ph type="sldNum" sz="quarter" idx="12"/>
          </p:nvPr>
        </p:nvSpPr>
        <p:spPr/>
        <p:txBody>
          <a:bodyPr/>
          <a:lstStyle/>
          <a:p>
            <a:fld id="{BAFC06C6-5388-EF48-9B75-F2C2BBFC0E68}" type="slidenum">
              <a:rPr lang="en-US" smtClean="0"/>
              <a:t>3</a:t>
            </a:fld>
            <a:endParaRPr lang="en-US" dirty="0"/>
          </a:p>
        </p:txBody>
      </p:sp>
      <p:sp>
        <p:nvSpPr>
          <p:cNvPr id="6" name="Content Placeholder 5">
            <a:extLst>
              <a:ext uri="{FF2B5EF4-FFF2-40B4-BE49-F238E27FC236}">
                <a16:creationId xmlns:a16="http://schemas.microsoft.com/office/drawing/2014/main" id="{2161FFAF-8B88-D84D-A1B1-31C0E0DAFE60}"/>
              </a:ext>
            </a:extLst>
          </p:cNvPr>
          <p:cNvSpPr>
            <a:spLocks noGrp="1"/>
          </p:cNvSpPr>
          <p:nvPr>
            <p:ph sz="quarter" idx="1"/>
          </p:nvPr>
        </p:nvSpPr>
        <p:spPr>
          <a:xfrm>
            <a:off x="457200" y="1219200"/>
            <a:ext cx="3530600" cy="4937760"/>
          </a:xfrm>
        </p:spPr>
        <p:txBody>
          <a:bodyPr>
            <a:normAutofit fontScale="85000" lnSpcReduction="20000"/>
          </a:bodyPr>
          <a:lstStyle/>
          <a:p>
            <a:r>
              <a:rPr lang="en-US" dirty="0"/>
              <a:t>Self-service on demand</a:t>
            </a:r>
          </a:p>
          <a:p>
            <a:endParaRPr lang="en-US" dirty="0"/>
          </a:p>
          <a:p>
            <a:r>
              <a:rPr lang="en-US" dirty="0" err="1"/>
              <a:t>Acesso</a:t>
            </a:r>
            <a:r>
              <a:rPr lang="en-US" dirty="0"/>
              <a:t> </a:t>
            </a:r>
            <a:r>
              <a:rPr lang="en-US" dirty="0" err="1"/>
              <a:t>através</a:t>
            </a:r>
            <a:r>
              <a:rPr lang="en-US" dirty="0"/>
              <a:t> de </a:t>
            </a:r>
            <a:r>
              <a:rPr lang="en-US" dirty="0" err="1"/>
              <a:t>rede</a:t>
            </a:r>
            <a:r>
              <a:rPr lang="en-US" dirty="0"/>
              <a:t> de </a:t>
            </a:r>
            <a:r>
              <a:rPr lang="en-US" dirty="0" err="1"/>
              <a:t>banda</a:t>
            </a:r>
            <a:r>
              <a:rPr lang="en-US" dirty="0"/>
              <a:t> </a:t>
            </a:r>
            <a:r>
              <a:rPr lang="en-US" dirty="0" err="1"/>
              <a:t>larga</a:t>
            </a:r>
            <a:endParaRPr lang="en-US" dirty="0"/>
          </a:p>
          <a:p>
            <a:endParaRPr lang="en-US" dirty="0"/>
          </a:p>
          <a:p>
            <a:r>
              <a:rPr lang="en-US" dirty="0" err="1"/>
              <a:t>Partilha</a:t>
            </a:r>
            <a:r>
              <a:rPr lang="en-US" dirty="0"/>
              <a:t> de </a:t>
            </a:r>
            <a:r>
              <a:rPr lang="en-US" dirty="0" err="1"/>
              <a:t>recursos</a:t>
            </a:r>
            <a:r>
              <a:rPr lang="en-US" dirty="0"/>
              <a:t> (multi-tenant)</a:t>
            </a:r>
          </a:p>
          <a:p>
            <a:endParaRPr lang="en-US" dirty="0"/>
          </a:p>
          <a:p>
            <a:r>
              <a:rPr lang="en-US" dirty="0" err="1"/>
              <a:t>Rápida</a:t>
            </a:r>
            <a:r>
              <a:rPr lang="en-US" dirty="0"/>
              <a:t> </a:t>
            </a:r>
            <a:r>
              <a:rPr lang="en-US" dirty="0" err="1"/>
              <a:t>elasticidade</a:t>
            </a:r>
            <a:endParaRPr lang="en-US" dirty="0"/>
          </a:p>
          <a:p>
            <a:endParaRPr lang="en-US" dirty="0"/>
          </a:p>
          <a:p>
            <a:r>
              <a:rPr lang="en-US" dirty="0" err="1"/>
              <a:t>Monitorização</a:t>
            </a:r>
            <a:r>
              <a:rPr lang="en-US" dirty="0"/>
              <a:t> do </a:t>
            </a:r>
            <a:r>
              <a:rPr lang="en-US" dirty="0" err="1"/>
              <a:t>serviço</a:t>
            </a:r>
            <a:endParaRPr lang="en-US" dirty="0"/>
          </a:p>
          <a:p>
            <a:endParaRPr lang="en-US" dirty="0"/>
          </a:p>
          <a:p>
            <a:r>
              <a:rPr lang="en-US" dirty="0"/>
              <a:t>Pay per use</a:t>
            </a:r>
          </a:p>
          <a:p>
            <a:endParaRPr lang="en-US" dirty="0"/>
          </a:p>
          <a:p>
            <a:endParaRPr lang="en-US" dirty="0"/>
          </a:p>
        </p:txBody>
      </p:sp>
      <p:pic>
        <p:nvPicPr>
          <p:cNvPr id="7" name="Picture 6">
            <a:extLst>
              <a:ext uri="{FF2B5EF4-FFF2-40B4-BE49-F238E27FC236}">
                <a16:creationId xmlns:a16="http://schemas.microsoft.com/office/drawing/2014/main" id="{36851B6D-3455-9A42-893E-E0A78D49A027}"/>
              </a:ext>
            </a:extLst>
          </p:cNvPr>
          <p:cNvPicPr>
            <a:picLocks noChangeAspect="1"/>
          </p:cNvPicPr>
          <p:nvPr/>
        </p:nvPicPr>
        <p:blipFill>
          <a:blip r:embed="rId3"/>
          <a:stretch>
            <a:fillRect/>
          </a:stretch>
        </p:blipFill>
        <p:spPr>
          <a:xfrm>
            <a:off x="4089400" y="2133600"/>
            <a:ext cx="4826000" cy="3441700"/>
          </a:xfrm>
          <a:prstGeom prst="rect">
            <a:avLst/>
          </a:prstGeom>
        </p:spPr>
      </p:pic>
      <p:sp>
        <p:nvSpPr>
          <p:cNvPr id="8" name="TextBox 7">
            <a:extLst>
              <a:ext uri="{FF2B5EF4-FFF2-40B4-BE49-F238E27FC236}">
                <a16:creationId xmlns:a16="http://schemas.microsoft.com/office/drawing/2014/main" id="{9B971AE0-FDFE-4040-BD74-7C0B6D52E7D1}"/>
              </a:ext>
            </a:extLst>
          </p:cNvPr>
          <p:cNvSpPr txBox="1"/>
          <p:nvPr/>
        </p:nvSpPr>
        <p:spPr>
          <a:xfrm>
            <a:off x="7924800" y="3200400"/>
            <a:ext cx="982961" cy="646331"/>
          </a:xfrm>
          <a:prstGeom prst="rect">
            <a:avLst/>
          </a:prstGeom>
          <a:noFill/>
        </p:spPr>
        <p:txBody>
          <a:bodyPr wrap="none" rtlCol="0">
            <a:spAutoFit/>
          </a:bodyPr>
          <a:lstStyle/>
          <a:p>
            <a:r>
              <a:rPr lang="en-US" dirty="0"/>
              <a:t>Cloud</a:t>
            </a:r>
          </a:p>
          <a:p>
            <a:r>
              <a:rPr lang="en-US" dirty="0"/>
              <a:t>Provider</a:t>
            </a:r>
          </a:p>
        </p:txBody>
      </p:sp>
    </p:spTree>
    <p:extLst>
      <p:ext uri="{BB962C8B-B14F-4D97-AF65-F5344CB8AC3E}">
        <p14:creationId xmlns:p14="http://schemas.microsoft.com/office/powerpoint/2010/main" val="2341603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Phishing</a:t>
            </a:r>
          </a:p>
        </p:txBody>
      </p:sp>
      <p:sp>
        <p:nvSpPr>
          <p:cNvPr id="3" name="Content Placeholder 2"/>
          <p:cNvSpPr>
            <a:spLocks noGrp="1"/>
          </p:cNvSpPr>
          <p:nvPr>
            <p:ph idx="1"/>
          </p:nvPr>
        </p:nvSpPr>
        <p:spPr>
          <a:xfrm>
            <a:off x="-27398" y="1600200"/>
            <a:ext cx="5334000" cy="685799"/>
          </a:xfrm>
        </p:spPr>
        <p:txBody>
          <a:bodyPr/>
          <a:lstStyle/>
          <a:p>
            <a:pPr marL="0" indent="0">
              <a:buNone/>
            </a:pPr>
            <a:r>
              <a:rPr lang="en-US" sz="2000" dirty="0"/>
              <a:t>“hey! check out this funny blog about you...”</a:t>
            </a:r>
          </a:p>
        </p:txBody>
      </p:sp>
      <p:sp>
        <p:nvSpPr>
          <p:cNvPr id="4" name="Slide Number Placeholder 3"/>
          <p:cNvSpPr>
            <a:spLocks noGrp="1"/>
          </p:cNvSpPr>
          <p:nvPr>
            <p:ph type="sldNum" sz="quarter" idx="10"/>
          </p:nvPr>
        </p:nvSpPr>
        <p:spPr/>
        <p:txBody>
          <a:bodyPr/>
          <a:lstStyle/>
          <a:p>
            <a:fld id="{DF07AA48-83EC-4C7A-9C45-8AA9F75F5F27}" type="slidenum">
              <a:rPr lang="en-US" smtClean="0"/>
              <a:pPr/>
              <a:t>30</a:t>
            </a:fld>
            <a:endParaRPr lang="en-US"/>
          </a:p>
        </p:txBody>
      </p:sp>
      <p:pic>
        <p:nvPicPr>
          <p:cNvPr id="6146" name="Picture 2" descr="http://i.i.com.com/cnwk.1d/i/bto/20090103/twitterscam_610x4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33427"/>
            <a:ext cx="5810250" cy="44291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 t="11774" r="5711" b="5555"/>
          <a:stretch/>
        </p:blipFill>
        <p:spPr>
          <a:xfrm>
            <a:off x="5257800" y="152400"/>
            <a:ext cx="3749040" cy="5669280"/>
          </a:xfrm>
          <a:prstGeom prst="rect">
            <a:avLst/>
          </a:prstGeom>
        </p:spPr>
      </p:pic>
      <p:sp>
        <p:nvSpPr>
          <p:cNvPr id="6" name="Date Placeholder 5">
            <a:extLst>
              <a:ext uri="{FF2B5EF4-FFF2-40B4-BE49-F238E27FC236}">
                <a16:creationId xmlns:a16="http://schemas.microsoft.com/office/drawing/2014/main" id="{E62B1397-B05F-B847-B9F6-8E1FA8C2B9E0}"/>
              </a:ext>
            </a:extLst>
          </p:cNvPr>
          <p:cNvSpPr>
            <a:spLocks noGrp="1"/>
          </p:cNvSpPr>
          <p:nvPr>
            <p:ph type="dt" sz="half" idx="10"/>
          </p:nvPr>
        </p:nvSpPr>
        <p:spPr/>
        <p:txBody>
          <a:bodyPr/>
          <a:lstStyle/>
          <a:p>
            <a:r>
              <a:rPr lang="en-US"/>
              <a:t>2019</a:t>
            </a:r>
            <a:endParaRPr lang="en-US" dirty="0"/>
          </a:p>
        </p:txBody>
      </p:sp>
      <p:sp>
        <p:nvSpPr>
          <p:cNvPr id="7" name="Footer Placeholder 6">
            <a:extLst>
              <a:ext uri="{FF2B5EF4-FFF2-40B4-BE49-F238E27FC236}">
                <a16:creationId xmlns:a16="http://schemas.microsoft.com/office/drawing/2014/main" id="{10EF03E3-CC2C-9E4C-B84D-A4D1E4847F0E}"/>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977289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Cracking</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11042" r="5320" b="3778"/>
          <a:stretch/>
        </p:blipFill>
        <p:spPr>
          <a:xfrm>
            <a:off x="457200" y="1066800"/>
            <a:ext cx="3429000" cy="5320862"/>
          </a:xfrm>
        </p:spPr>
      </p:pic>
      <p:sp>
        <p:nvSpPr>
          <p:cNvPr id="4" name="Slide Number Placeholder 3"/>
          <p:cNvSpPr>
            <a:spLocks noGrp="1"/>
          </p:cNvSpPr>
          <p:nvPr>
            <p:ph type="sldNum" sz="quarter" idx="10"/>
          </p:nvPr>
        </p:nvSpPr>
        <p:spPr/>
        <p:txBody>
          <a:bodyPr/>
          <a:lstStyle/>
          <a:p>
            <a:fld id="{DF07AA48-83EC-4C7A-9C45-8AA9F75F5F27}" type="slidenum">
              <a:rPr lang="en-US" smtClean="0"/>
              <a:pPr/>
              <a:t>31</a:t>
            </a:fld>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1993" r="3519" b="4002"/>
          <a:stretch/>
        </p:blipFill>
        <p:spPr>
          <a:xfrm>
            <a:off x="4572000" y="244011"/>
            <a:ext cx="4297680" cy="5760720"/>
          </a:xfrm>
          <a:prstGeom prst="rect">
            <a:avLst/>
          </a:prstGeom>
        </p:spPr>
      </p:pic>
      <p:sp>
        <p:nvSpPr>
          <p:cNvPr id="3" name="Date Placeholder 2">
            <a:extLst>
              <a:ext uri="{FF2B5EF4-FFF2-40B4-BE49-F238E27FC236}">
                <a16:creationId xmlns:a16="http://schemas.microsoft.com/office/drawing/2014/main" id="{F14176A7-CBC7-2940-864B-D875C4C121D7}"/>
              </a:ext>
            </a:extLst>
          </p:cNvPr>
          <p:cNvSpPr>
            <a:spLocks noGrp="1"/>
          </p:cNvSpPr>
          <p:nvPr>
            <p:ph type="dt" sz="half" idx="10"/>
          </p:nvPr>
        </p:nvSpPr>
        <p:spPr/>
        <p:txBody>
          <a:bodyPr/>
          <a:lstStyle/>
          <a:p>
            <a:r>
              <a:rPr lang="en-US"/>
              <a:t>2019</a:t>
            </a:r>
            <a:endParaRPr lang="en-US" dirty="0"/>
          </a:p>
        </p:txBody>
      </p:sp>
      <p:sp>
        <p:nvSpPr>
          <p:cNvPr id="7" name="Footer Placeholder 6">
            <a:extLst>
              <a:ext uri="{FF2B5EF4-FFF2-40B4-BE49-F238E27FC236}">
                <a16:creationId xmlns:a16="http://schemas.microsoft.com/office/drawing/2014/main" id="{D092CB0D-B8E3-E54C-B81E-98DD0B30E98D}"/>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531681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191000" cy="792162"/>
          </a:xfrm>
        </p:spPr>
        <p:txBody>
          <a:bodyPr/>
          <a:lstStyle/>
          <a:p>
            <a:r>
              <a:rPr lang="en-US" dirty="0"/>
              <a:t>Botnets and Malware</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808" t="11390" r="6666" b="5196"/>
          <a:stretch/>
        </p:blipFill>
        <p:spPr>
          <a:xfrm>
            <a:off x="4724400" y="457200"/>
            <a:ext cx="4343400" cy="6161567"/>
          </a:xfrm>
        </p:spPr>
      </p:pic>
      <p:sp>
        <p:nvSpPr>
          <p:cNvPr id="4" name="Slide Number Placeholder 3"/>
          <p:cNvSpPr>
            <a:spLocks noGrp="1"/>
          </p:cNvSpPr>
          <p:nvPr>
            <p:ph type="sldNum" sz="quarter" idx="10"/>
          </p:nvPr>
        </p:nvSpPr>
        <p:spPr/>
        <p:txBody>
          <a:bodyPr/>
          <a:lstStyle/>
          <a:p>
            <a:fld id="{DF07AA48-83EC-4C7A-9C45-8AA9F75F5F27}" type="slidenum">
              <a:rPr lang="en-US" smtClean="0"/>
              <a:pPr/>
              <a:t>32</a:t>
            </a:fld>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 t="11992" r="3555" b="8003"/>
          <a:stretch/>
        </p:blipFill>
        <p:spPr>
          <a:xfrm>
            <a:off x="457200" y="990600"/>
            <a:ext cx="3840480" cy="5486400"/>
          </a:xfrm>
          <a:prstGeom prst="rect">
            <a:avLst/>
          </a:prstGeom>
        </p:spPr>
      </p:pic>
      <p:sp>
        <p:nvSpPr>
          <p:cNvPr id="7" name="Oval 6"/>
          <p:cNvSpPr/>
          <p:nvPr/>
        </p:nvSpPr>
        <p:spPr>
          <a:xfrm>
            <a:off x="2438400" y="5181600"/>
            <a:ext cx="8382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1841A0AE-E127-3D4F-8851-F1623473DC78}"/>
              </a:ext>
            </a:extLst>
          </p:cNvPr>
          <p:cNvSpPr>
            <a:spLocks noGrp="1"/>
          </p:cNvSpPr>
          <p:nvPr>
            <p:ph type="dt" sz="half" idx="10"/>
          </p:nvPr>
        </p:nvSpPr>
        <p:spPr/>
        <p:txBody>
          <a:bodyPr/>
          <a:lstStyle/>
          <a:p>
            <a:r>
              <a:rPr lang="en-US"/>
              <a:t>2019</a:t>
            </a:r>
            <a:endParaRPr lang="en-US" dirty="0"/>
          </a:p>
        </p:txBody>
      </p:sp>
      <p:sp>
        <p:nvSpPr>
          <p:cNvPr id="8" name="Footer Placeholder 7">
            <a:extLst>
              <a:ext uri="{FF2B5EF4-FFF2-40B4-BE49-F238E27FC236}">
                <a16:creationId xmlns:a16="http://schemas.microsoft.com/office/drawing/2014/main" id="{414067F3-4EFE-814F-AD7D-E2DA769D5909}"/>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4278679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267200" cy="792162"/>
          </a:xfrm>
        </p:spPr>
        <p:txBody>
          <a:bodyPr/>
          <a:lstStyle/>
          <a:p>
            <a:r>
              <a:rPr lang="en-US" dirty="0"/>
              <a:t>Hypervisor Security</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4897" t="12625" r="4491" b="11707"/>
          <a:stretch/>
        </p:blipFill>
        <p:spPr>
          <a:xfrm>
            <a:off x="4678166" y="304800"/>
            <a:ext cx="4191000" cy="5323703"/>
          </a:xfrm>
        </p:spPr>
      </p:pic>
      <p:sp>
        <p:nvSpPr>
          <p:cNvPr id="4" name="Slide Number Placeholder 3"/>
          <p:cNvSpPr>
            <a:spLocks noGrp="1"/>
          </p:cNvSpPr>
          <p:nvPr>
            <p:ph type="sldNum" sz="quarter" idx="10"/>
          </p:nvPr>
        </p:nvSpPr>
        <p:spPr/>
        <p:txBody>
          <a:bodyPr/>
          <a:lstStyle/>
          <a:p>
            <a:fld id="{DF07AA48-83EC-4C7A-9C45-8AA9F75F5F27}" type="slidenum">
              <a:rPr lang="en-US" smtClean="0"/>
              <a:pPr/>
              <a:t>33</a:t>
            </a:fld>
            <a:endParaRPr lang="en-US"/>
          </a:p>
        </p:txBody>
      </p:sp>
      <p:sp>
        <p:nvSpPr>
          <p:cNvPr id="6" name="Content Placeholder 2"/>
          <p:cNvSpPr txBox="1">
            <a:spLocks/>
          </p:cNvSpPr>
          <p:nvPr/>
        </p:nvSpPr>
        <p:spPr bwMode="auto">
          <a:xfrm>
            <a:off x="457200" y="1295401"/>
            <a:ext cx="4191000" cy="19049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ebdings" pitchFamily="18" charset="2"/>
              <a:buChar char="&lt;"/>
              <a:defRPr sz="2800">
                <a:solidFill>
                  <a:schemeClr val="tx1"/>
                </a:solidFill>
                <a:latin typeface="+mn-lt"/>
                <a:ea typeface="+mn-ea"/>
                <a:cs typeface="+mn-cs"/>
              </a:defRPr>
            </a:lvl1pPr>
            <a:lvl2pPr marL="742950" indent="-285750" algn="l" rtl="0" fontAlgn="base">
              <a:spcBef>
                <a:spcPct val="20000"/>
              </a:spcBef>
              <a:spcAft>
                <a:spcPct val="0"/>
              </a:spcAft>
              <a:buFont typeface="Webdings" pitchFamily="18" charset="2"/>
              <a:buChar char="4"/>
              <a:defRPr sz="2400">
                <a:solidFill>
                  <a:schemeClr val="tx1"/>
                </a:solidFill>
                <a:latin typeface="+mn-lt"/>
              </a:defRPr>
            </a:lvl2pPr>
            <a:lvl3pPr marL="1143000" indent="-228600" algn="l" rtl="0" fontAlgn="base">
              <a:spcBef>
                <a:spcPct val="20000"/>
              </a:spcBef>
              <a:spcAft>
                <a:spcPct val="0"/>
              </a:spcAft>
              <a:buFont typeface="Wingdings" pitchFamily="2" charset="2"/>
              <a:buChar char="§"/>
              <a:defRPr sz="2000">
                <a:solidFill>
                  <a:schemeClr val="tx1"/>
                </a:solidFill>
                <a:latin typeface="+mn-lt"/>
              </a:defRPr>
            </a:lvl3pPr>
            <a:lvl4pPr marL="1600200" indent="-228600" algn="l" rtl="0" fontAlgn="base">
              <a:spcBef>
                <a:spcPct val="20000"/>
              </a:spcBef>
              <a:spcAft>
                <a:spcPct val="0"/>
              </a:spcAft>
              <a:buChar char="–"/>
              <a:defRPr>
                <a:solidFill>
                  <a:schemeClr val="tx1"/>
                </a:solidFill>
                <a:latin typeface="+mn-lt"/>
              </a:defRPr>
            </a:lvl4pPr>
            <a:lvl5pPr marL="2057400" indent="-228600" algn="l" rtl="0" fontAlgn="base">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pPr marL="0" indent="0">
              <a:buNone/>
            </a:pPr>
            <a:r>
              <a:rPr lang="en-US" sz="2400" dirty="0"/>
              <a:t>Vulnerability consequences</a:t>
            </a:r>
          </a:p>
          <a:p>
            <a:pPr lvl="1"/>
            <a:r>
              <a:rPr lang="en-US" sz="2000" dirty="0"/>
              <a:t>Guest code execution with privilege</a:t>
            </a:r>
          </a:p>
          <a:p>
            <a:pPr lvl="1"/>
            <a:r>
              <a:rPr lang="en-US" sz="2000" dirty="0"/>
              <a:t>VM Escape (Host code execution)</a:t>
            </a:r>
          </a:p>
          <a:p>
            <a:pPr lvl="1"/>
            <a:endParaRPr lang="en-US" dirty="0"/>
          </a:p>
          <a:p>
            <a:pPr lvl="1"/>
            <a:endParaRPr lang="en-US" dirty="0"/>
          </a:p>
        </p:txBody>
      </p:sp>
      <p:sp>
        <p:nvSpPr>
          <p:cNvPr id="7" name="Oval 6"/>
          <p:cNvSpPr/>
          <p:nvPr/>
        </p:nvSpPr>
        <p:spPr>
          <a:xfrm>
            <a:off x="4800600" y="4648200"/>
            <a:ext cx="1676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p:cNvGraphicFramePr>
            <a:graphicFrameLocks noGrp="1"/>
          </p:cNvGraphicFramePr>
          <p:nvPr>
            <p:extLst/>
          </p:nvPr>
        </p:nvGraphicFramePr>
        <p:xfrm>
          <a:off x="1371600" y="3403599"/>
          <a:ext cx="2286000" cy="2946402"/>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tblGrid>
              <a:tr h="491067">
                <a:tc>
                  <a:txBody>
                    <a:bodyPr/>
                    <a:lstStyle/>
                    <a:p>
                      <a:r>
                        <a:rPr lang="en-US" baseline="0" dirty="0">
                          <a:solidFill>
                            <a:schemeClr val="tx1"/>
                          </a:solidFill>
                        </a:rPr>
                        <a:t>Vendor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baseline="0" dirty="0">
                          <a:solidFill>
                            <a:schemeClr val="tx1"/>
                          </a:solidFill>
                        </a:rPr>
                        <a:t>CVEs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0"/>
                  </a:ext>
                </a:extLst>
              </a:tr>
              <a:tr h="491067">
                <a:tc>
                  <a:txBody>
                    <a:bodyPr/>
                    <a:lstStyle/>
                    <a:p>
                      <a:r>
                        <a:rPr lang="en-US" baseline="0" dirty="0">
                          <a:solidFill>
                            <a:schemeClr val="tx1"/>
                          </a:solidFill>
                        </a:rPr>
                        <a:t>KVM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baseline="0" dirty="0">
                          <a:solidFill>
                            <a:schemeClr val="tx1"/>
                          </a:solidFill>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1"/>
                  </a:ext>
                </a:extLst>
              </a:tr>
              <a:tr h="491067">
                <a:tc>
                  <a:txBody>
                    <a:bodyPr/>
                    <a:lstStyle/>
                    <a:p>
                      <a:r>
                        <a:rPr lang="en-US" baseline="0" dirty="0">
                          <a:solidFill>
                            <a:schemeClr val="tx1"/>
                          </a:solidFill>
                        </a:rPr>
                        <a:t>QEMU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baseline="0" dirty="0">
                          <a:solidFill>
                            <a:schemeClr val="tx1"/>
                          </a:solidFill>
                        </a:rPr>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2"/>
                  </a:ext>
                </a:extLst>
              </a:tr>
              <a:tr h="491067">
                <a:tc>
                  <a:txBody>
                    <a:bodyPr/>
                    <a:lstStyle/>
                    <a:p>
                      <a:r>
                        <a:rPr lang="en-US" baseline="0" dirty="0" err="1">
                          <a:solidFill>
                            <a:schemeClr val="tx1"/>
                          </a:solidFill>
                        </a:rPr>
                        <a:t>VirtualBox</a:t>
                      </a:r>
                      <a:endParaRPr lang="en-US"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baseline="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3"/>
                  </a:ext>
                </a:extLst>
              </a:tr>
              <a:tr h="491067">
                <a:tc>
                  <a:txBody>
                    <a:bodyPr/>
                    <a:lstStyle/>
                    <a:p>
                      <a:r>
                        <a:rPr lang="en-US" baseline="0" dirty="0">
                          <a:solidFill>
                            <a:schemeClr val="tx1"/>
                          </a:solidFill>
                        </a:rPr>
                        <a:t>VMware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baseline="0" dirty="0">
                          <a:solidFill>
                            <a:schemeClr val="tx1"/>
                          </a:solidFill>
                        </a:rPr>
                        <a:t>126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4"/>
                  </a:ext>
                </a:extLst>
              </a:tr>
              <a:tr h="491067">
                <a:tc>
                  <a:txBody>
                    <a:bodyPr/>
                    <a:lstStyle/>
                    <a:p>
                      <a:r>
                        <a:rPr lang="en-US" baseline="0" dirty="0">
                          <a:solidFill>
                            <a:schemeClr val="tx1"/>
                          </a:solidFill>
                        </a:rPr>
                        <a:t>Xen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baseline="0" dirty="0">
                          <a:solidFill>
                            <a:schemeClr val="tx1"/>
                          </a:solidFill>
                        </a:rPr>
                        <a:t>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5"/>
                  </a:ext>
                </a:extLst>
              </a:tr>
            </a:tbl>
          </a:graphicData>
        </a:graphic>
      </p:graphicFrame>
      <p:sp>
        <p:nvSpPr>
          <p:cNvPr id="9" name="TextBox 8"/>
          <p:cNvSpPr txBox="1"/>
          <p:nvPr/>
        </p:nvSpPr>
        <p:spPr>
          <a:xfrm>
            <a:off x="4648200" y="5791200"/>
            <a:ext cx="2332690" cy="646331"/>
          </a:xfrm>
          <a:prstGeom prst="rect">
            <a:avLst/>
          </a:prstGeom>
          <a:noFill/>
        </p:spPr>
        <p:txBody>
          <a:bodyPr wrap="none" rtlCol="0">
            <a:spAutoFit/>
          </a:bodyPr>
          <a:lstStyle/>
          <a:p>
            <a:r>
              <a:rPr lang="en-US" dirty="0"/>
              <a:t>Xen CVE-2008-1943</a:t>
            </a:r>
          </a:p>
          <a:p>
            <a:r>
              <a:rPr lang="en-US" dirty="0" err="1"/>
              <a:t>VBox</a:t>
            </a:r>
            <a:r>
              <a:rPr lang="en-US" dirty="0"/>
              <a:t> CVE-2010-3583</a:t>
            </a:r>
          </a:p>
        </p:txBody>
      </p:sp>
      <p:sp>
        <p:nvSpPr>
          <p:cNvPr id="3" name="Date Placeholder 2">
            <a:extLst>
              <a:ext uri="{FF2B5EF4-FFF2-40B4-BE49-F238E27FC236}">
                <a16:creationId xmlns:a16="http://schemas.microsoft.com/office/drawing/2014/main" id="{1C78A4A8-10E6-2D4F-B182-EECDA94C977C}"/>
              </a:ext>
            </a:extLst>
          </p:cNvPr>
          <p:cNvSpPr>
            <a:spLocks noGrp="1"/>
          </p:cNvSpPr>
          <p:nvPr>
            <p:ph type="dt" sz="half" idx="10"/>
          </p:nvPr>
        </p:nvSpPr>
        <p:spPr/>
        <p:txBody>
          <a:bodyPr/>
          <a:lstStyle/>
          <a:p>
            <a:r>
              <a:rPr lang="en-US"/>
              <a:t>2019</a:t>
            </a:r>
            <a:endParaRPr lang="en-US" dirty="0"/>
          </a:p>
        </p:txBody>
      </p:sp>
      <p:sp>
        <p:nvSpPr>
          <p:cNvPr id="10" name="Footer Placeholder 9">
            <a:extLst>
              <a:ext uri="{FF2B5EF4-FFF2-40B4-BE49-F238E27FC236}">
                <a16:creationId xmlns:a16="http://schemas.microsoft.com/office/drawing/2014/main" id="{3D11AEEB-1742-6549-B5E0-00080E9141EF}"/>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945466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Inter-VM Attacks</a:t>
            </a:r>
          </a:p>
        </p:txBody>
      </p:sp>
      <p:sp>
        <p:nvSpPr>
          <p:cNvPr id="3" name="Content Placeholder 2"/>
          <p:cNvSpPr>
            <a:spLocks noGrp="1"/>
          </p:cNvSpPr>
          <p:nvPr>
            <p:ph idx="1"/>
          </p:nvPr>
        </p:nvSpPr>
        <p:spPr>
          <a:xfrm>
            <a:off x="457200" y="1295401"/>
            <a:ext cx="8229600" cy="1981199"/>
          </a:xfrm>
        </p:spPr>
        <p:txBody>
          <a:bodyPr/>
          <a:lstStyle/>
          <a:p>
            <a:r>
              <a:rPr lang="en-US" sz="2400" dirty="0"/>
              <a:t>Attack via shared clipboard</a:t>
            </a:r>
          </a:p>
          <a:p>
            <a:pPr lvl="1"/>
            <a:r>
              <a:rPr lang="en-US" sz="2000" dirty="0"/>
              <a:t>http://www.securiteam.com/securitynews/5GP021FKKO.html</a:t>
            </a:r>
          </a:p>
          <a:p>
            <a:r>
              <a:rPr lang="en-US" sz="2400" dirty="0"/>
              <a:t>Use shared folder to alter other VM’s disk image</a:t>
            </a:r>
          </a:p>
          <a:p>
            <a:pPr lvl="1"/>
            <a:r>
              <a:rPr lang="en-US" sz="2000" dirty="0"/>
              <a:t>CVE-2007-1744</a:t>
            </a:r>
          </a:p>
        </p:txBody>
      </p:sp>
      <p:sp>
        <p:nvSpPr>
          <p:cNvPr id="4" name="Slide Number Placeholder 3"/>
          <p:cNvSpPr>
            <a:spLocks noGrp="1"/>
          </p:cNvSpPr>
          <p:nvPr>
            <p:ph type="sldNum" sz="quarter" idx="10"/>
          </p:nvPr>
        </p:nvSpPr>
        <p:spPr/>
        <p:txBody>
          <a:bodyPr/>
          <a:lstStyle/>
          <a:p>
            <a:fld id="{DF07AA48-83EC-4C7A-9C45-8AA9F75F5F27}" type="slidenum">
              <a:rPr lang="en-US" smtClean="0"/>
              <a:pPr/>
              <a:t>34</a:t>
            </a:fld>
            <a:endParaRPr lang="en-US"/>
          </a:p>
        </p:txBody>
      </p:sp>
      <p:pic>
        <p:nvPicPr>
          <p:cNvPr id="9218" name="Picture 2" descr="Figure 5. VM Communication Attack on VM2 and VM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352800"/>
            <a:ext cx="5905500" cy="2733676"/>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BA1C0199-2D3C-344E-9290-B30278994DB8}"/>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293638D5-C343-EB45-B1B6-87BC1A9355F3}"/>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455517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a:t>
            </a:r>
          </a:p>
        </p:txBody>
      </p:sp>
      <p:sp>
        <p:nvSpPr>
          <p:cNvPr id="3" name="Content Placeholder 2"/>
          <p:cNvSpPr>
            <a:spLocks noGrp="1"/>
          </p:cNvSpPr>
          <p:nvPr>
            <p:ph idx="1"/>
          </p:nvPr>
        </p:nvSpPr>
        <p:spPr>
          <a:xfrm>
            <a:off x="457200" y="1295400"/>
            <a:ext cx="4724400" cy="4830763"/>
          </a:xfrm>
        </p:spPr>
        <p:txBody>
          <a:bodyPr/>
          <a:lstStyle/>
          <a:p>
            <a:r>
              <a:rPr lang="en-US" dirty="0"/>
              <a:t>Growth in physical machines limited by budget and setup time.</a:t>
            </a:r>
          </a:p>
          <a:p>
            <a:r>
              <a:rPr lang="en-US" dirty="0"/>
              <a:t>Adding a VM is easy as copying a file, leading to explosive growth in VMs.</a:t>
            </a:r>
          </a:p>
          <a:p>
            <a:r>
              <a:rPr lang="en-US" dirty="0"/>
              <a:t>Rapid scaling can exceed capacity of organization’s security systems.</a:t>
            </a:r>
          </a:p>
          <a:p>
            <a:endParaRPr lang="en-US" dirty="0"/>
          </a:p>
        </p:txBody>
      </p:sp>
      <p:sp>
        <p:nvSpPr>
          <p:cNvPr id="4" name="Slide Number Placeholder 3"/>
          <p:cNvSpPr>
            <a:spLocks noGrp="1"/>
          </p:cNvSpPr>
          <p:nvPr>
            <p:ph type="sldNum" sz="quarter" idx="10"/>
          </p:nvPr>
        </p:nvSpPr>
        <p:spPr/>
        <p:txBody>
          <a:bodyPr/>
          <a:lstStyle/>
          <a:p>
            <a:fld id="{DF07AA48-83EC-4C7A-9C45-8AA9F75F5F27}" type="slidenum">
              <a:rPr lang="en-US" smtClean="0"/>
              <a:pPr/>
              <a:t>35</a:t>
            </a:fld>
            <a:endParaRPr lang="en-US"/>
          </a:p>
        </p:txBody>
      </p:sp>
      <p:pic>
        <p:nvPicPr>
          <p:cNvPr id="12290" name="Picture 2" descr="http://www.70disco.com/images/tribble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600200"/>
            <a:ext cx="3248025" cy="2676525"/>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F5AD6326-3858-294A-9FBE-882FD93DB2D9}"/>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3DB253F1-FB7F-A145-90E1-F50DDEB55758}"/>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688387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Transience</a:t>
            </a:r>
          </a:p>
        </p:txBody>
      </p:sp>
      <p:sp>
        <p:nvSpPr>
          <p:cNvPr id="3" name="Content Placeholder 2"/>
          <p:cNvSpPr>
            <a:spLocks noGrp="1"/>
          </p:cNvSpPr>
          <p:nvPr>
            <p:ph idx="1"/>
          </p:nvPr>
        </p:nvSpPr>
        <p:spPr/>
        <p:txBody>
          <a:bodyPr/>
          <a:lstStyle/>
          <a:p>
            <a:pPr marL="0" indent="0">
              <a:buNone/>
            </a:pPr>
            <a:r>
              <a:rPr lang="en-US" dirty="0"/>
              <a:t>Users often have specialized VMs.</a:t>
            </a:r>
          </a:p>
          <a:p>
            <a:pPr lvl="1"/>
            <a:r>
              <a:rPr lang="en-US" dirty="0"/>
              <a:t>Testing</a:t>
            </a:r>
          </a:p>
          <a:p>
            <a:pPr lvl="1"/>
            <a:r>
              <a:rPr lang="en-US" dirty="0"/>
              <a:t>Different app versions</a:t>
            </a:r>
          </a:p>
          <a:p>
            <a:pPr lvl="1"/>
            <a:r>
              <a:rPr lang="en-US" dirty="0"/>
              <a:t>Demos</a:t>
            </a:r>
          </a:p>
          <a:p>
            <a:pPr lvl="1"/>
            <a:r>
              <a:rPr lang="en-US" dirty="0"/>
              <a:t>Sandbox</a:t>
            </a:r>
          </a:p>
          <a:p>
            <a:pPr marL="0" indent="0">
              <a:buNone/>
            </a:pPr>
            <a:r>
              <a:rPr lang="en-US" dirty="0"/>
              <a:t>that are not always up, preventing network from converging to a known state.</a:t>
            </a:r>
          </a:p>
          <a:p>
            <a:pPr lvl="1"/>
            <a:r>
              <a:rPr lang="en-US" dirty="0"/>
              <a:t>Infected machines appear, attack, then disappear from the network before can be detected.</a:t>
            </a:r>
          </a:p>
          <a:p>
            <a:pPr lvl="1"/>
            <a:r>
              <a:rPr lang="en-US" dirty="0"/>
              <a:t>Vulnerable systems likewise appear too briefly to be detected and patched.</a:t>
            </a:r>
          </a:p>
        </p:txBody>
      </p:sp>
      <p:sp>
        <p:nvSpPr>
          <p:cNvPr id="4" name="Slide Number Placeholder 3"/>
          <p:cNvSpPr>
            <a:spLocks noGrp="1"/>
          </p:cNvSpPr>
          <p:nvPr>
            <p:ph type="sldNum" sz="quarter" idx="10"/>
          </p:nvPr>
        </p:nvSpPr>
        <p:spPr/>
        <p:txBody>
          <a:bodyPr/>
          <a:lstStyle/>
          <a:p>
            <a:fld id="{DF07AA48-83EC-4C7A-9C45-8AA9F75F5F27}" type="slidenum">
              <a:rPr lang="en-US" smtClean="0"/>
              <a:pPr/>
              <a:t>36</a:t>
            </a:fld>
            <a:endParaRPr lang="en-US"/>
          </a:p>
        </p:txBody>
      </p:sp>
      <p:sp>
        <p:nvSpPr>
          <p:cNvPr id="5" name="Date Placeholder 4">
            <a:extLst>
              <a:ext uri="{FF2B5EF4-FFF2-40B4-BE49-F238E27FC236}">
                <a16:creationId xmlns:a16="http://schemas.microsoft.com/office/drawing/2014/main" id="{30E61EF2-08B8-C348-8411-0567ACBC9C8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D99F7E6A-C272-7E49-81FA-F98863D528EB}"/>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411290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Lifetime</a:t>
            </a:r>
          </a:p>
        </p:txBody>
      </p:sp>
      <p:sp>
        <p:nvSpPr>
          <p:cNvPr id="3" name="Content Placeholder 2"/>
          <p:cNvSpPr>
            <a:spLocks noGrp="1"/>
          </p:cNvSpPr>
          <p:nvPr>
            <p:ph idx="1"/>
          </p:nvPr>
        </p:nvSpPr>
        <p:spPr>
          <a:xfrm>
            <a:off x="457200" y="1295400"/>
            <a:ext cx="4343400" cy="4830763"/>
          </a:xfrm>
        </p:spPr>
        <p:txBody>
          <a:bodyPr/>
          <a:lstStyle/>
          <a:p>
            <a:pPr marL="0" indent="0">
              <a:buNone/>
            </a:pPr>
            <a:r>
              <a:rPr lang="en-US" dirty="0"/>
              <a:t>Although data was correctly sanitized from VM disk and/or memory, snapshots can retain multiple copies of both VM memory and disk data.</a:t>
            </a:r>
          </a:p>
        </p:txBody>
      </p:sp>
      <p:sp>
        <p:nvSpPr>
          <p:cNvPr id="4" name="Slide Number Placeholder 3"/>
          <p:cNvSpPr>
            <a:spLocks noGrp="1"/>
          </p:cNvSpPr>
          <p:nvPr>
            <p:ph type="sldNum" sz="quarter" idx="10"/>
          </p:nvPr>
        </p:nvSpPr>
        <p:spPr/>
        <p:txBody>
          <a:bodyPr/>
          <a:lstStyle/>
          <a:p>
            <a:fld id="{DF07AA48-83EC-4C7A-9C45-8AA9F75F5F27}" type="slidenum">
              <a:rPr lang="en-US" smtClean="0"/>
              <a:pPr/>
              <a:t>37</a:t>
            </a:fld>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800600" y="1219200"/>
            <a:ext cx="4090799" cy="3047120"/>
          </a:xfrm>
          <a:prstGeom prst="rect">
            <a:avLst/>
          </a:prstGeom>
          <a:noFill/>
          <a:ln w="9525">
            <a:noFill/>
            <a:miter lim="800000"/>
            <a:headEnd/>
            <a:tailEnd/>
          </a:ln>
          <a:effectLst/>
        </p:spPr>
      </p:pic>
      <p:pic>
        <p:nvPicPr>
          <p:cNvPr id="6" name="Picture 2" descr="Figure 4. State Restore to Malicious St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99" y="4419600"/>
            <a:ext cx="6372225" cy="1962150"/>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8715A6D3-C3EF-CD47-A769-F435E4F16863}"/>
              </a:ext>
            </a:extLst>
          </p:cNvPr>
          <p:cNvSpPr>
            <a:spLocks noGrp="1"/>
          </p:cNvSpPr>
          <p:nvPr>
            <p:ph type="dt" sz="half" idx="10"/>
          </p:nvPr>
        </p:nvSpPr>
        <p:spPr/>
        <p:txBody>
          <a:bodyPr/>
          <a:lstStyle/>
          <a:p>
            <a:r>
              <a:rPr lang="en-US"/>
              <a:t>2019</a:t>
            </a:r>
            <a:endParaRPr lang="en-US" dirty="0"/>
          </a:p>
        </p:txBody>
      </p:sp>
      <p:sp>
        <p:nvSpPr>
          <p:cNvPr id="8" name="Footer Placeholder 7">
            <a:extLst>
              <a:ext uri="{FF2B5EF4-FFF2-40B4-BE49-F238E27FC236}">
                <a16:creationId xmlns:a16="http://schemas.microsoft.com/office/drawing/2014/main" id="{13335FE7-67A2-A94B-9424-02A347E1E06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978417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40FEA4-CA03-3340-83A3-EB872BE55525}"/>
              </a:ext>
            </a:extLst>
          </p:cNvPr>
          <p:cNvSpPr>
            <a:spLocks noGrp="1"/>
          </p:cNvSpPr>
          <p:nvPr>
            <p:ph type="title"/>
          </p:nvPr>
        </p:nvSpPr>
        <p:spPr/>
        <p:txBody>
          <a:bodyPr>
            <a:normAutofit/>
          </a:bodyPr>
          <a:lstStyle/>
          <a:p>
            <a:r>
              <a:rPr lang="en-US" dirty="0" err="1"/>
              <a:t>Novos</a:t>
            </a:r>
            <a:r>
              <a:rPr lang="en-US" dirty="0"/>
              <a:t> </a:t>
            </a:r>
            <a:r>
              <a:rPr lang="en-US" dirty="0" err="1"/>
              <a:t>problemas</a:t>
            </a:r>
            <a:r>
              <a:rPr lang="en-US" dirty="0"/>
              <a:t> de </a:t>
            </a:r>
            <a:r>
              <a:rPr lang="en-US" dirty="0" err="1"/>
              <a:t>segurança</a:t>
            </a:r>
            <a:endParaRPr lang="en-US" dirty="0"/>
          </a:p>
        </p:txBody>
      </p:sp>
      <p:sp>
        <p:nvSpPr>
          <p:cNvPr id="3" name="Date Placeholder 2">
            <a:extLst>
              <a:ext uri="{FF2B5EF4-FFF2-40B4-BE49-F238E27FC236}">
                <a16:creationId xmlns:a16="http://schemas.microsoft.com/office/drawing/2014/main" id="{2CA752A4-D4C6-BE4F-A61D-7603A6D4F767}"/>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84F2BFB6-F621-BE4B-ABD4-DC1DF2D40536}"/>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BE8A5B04-6651-FD4D-B9B2-A96696134C51}"/>
              </a:ext>
            </a:extLst>
          </p:cNvPr>
          <p:cNvSpPr>
            <a:spLocks noGrp="1"/>
          </p:cNvSpPr>
          <p:nvPr>
            <p:ph type="sldNum" sz="quarter" idx="12"/>
          </p:nvPr>
        </p:nvSpPr>
        <p:spPr/>
        <p:txBody>
          <a:bodyPr/>
          <a:lstStyle/>
          <a:p>
            <a:fld id="{D7E63A33-8271-4DD0-9C48-789913D7C115}" type="slidenum">
              <a:rPr lang="en-US" smtClean="0"/>
              <a:pPr/>
              <a:t>38</a:t>
            </a:fld>
            <a:endParaRPr lang="en-US" dirty="0"/>
          </a:p>
        </p:txBody>
      </p:sp>
      <p:sp>
        <p:nvSpPr>
          <p:cNvPr id="7" name="Content Placeholder 6">
            <a:extLst>
              <a:ext uri="{FF2B5EF4-FFF2-40B4-BE49-F238E27FC236}">
                <a16:creationId xmlns:a16="http://schemas.microsoft.com/office/drawing/2014/main" id="{7E8ECE6D-0861-5040-8735-BD3EB9287B17}"/>
              </a:ext>
            </a:extLst>
          </p:cNvPr>
          <p:cNvSpPr>
            <a:spLocks noGrp="1"/>
          </p:cNvSpPr>
          <p:nvPr>
            <p:ph sz="quarter" idx="1"/>
          </p:nvPr>
        </p:nvSpPr>
        <p:spPr/>
        <p:txBody>
          <a:bodyPr>
            <a:normAutofit fontScale="85000" lnSpcReduction="20000"/>
          </a:bodyPr>
          <a:lstStyle/>
          <a:p>
            <a:r>
              <a:rPr lang="en-US" dirty="0"/>
              <a:t>Accountability</a:t>
            </a:r>
          </a:p>
          <a:p>
            <a:endParaRPr lang="en-US" dirty="0"/>
          </a:p>
          <a:p>
            <a:r>
              <a:rPr lang="en-US" dirty="0"/>
              <a:t>No Security Perimeter</a:t>
            </a:r>
          </a:p>
          <a:p>
            <a:endParaRPr lang="en-US" dirty="0"/>
          </a:p>
          <a:p>
            <a:r>
              <a:rPr lang="en-US" dirty="0"/>
              <a:t>Larger Attack Surface</a:t>
            </a:r>
          </a:p>
          <a:p>
            <a:endParaRPr lang="en-US" dirty="0"/>
          </a:p>
          <a:p>
            <a:r>
              <a:rPr lang="en-US" dirty="0"/>
              <a:t>New Side Channels</a:t>
            </a:r>
          </a:p>
          <a:p>
            <a:endParaRPr lang="en-US" dirty="0"/>
          </a:p>
          <a:p>
            <a:r>
              <a:rPr lang="en-US" dirty="0"/>
              <a:t>Lack of Auditability</a:t>
            </a:r>
          </a:p>
          <a:p>
            <a:endParaRPr lang="en-US" dirty="0"/>
          </a:p>
          <a:p>
            <a:r>
              <a:rPr lang="en-US" dirty="0"/>
              <a:t>Regulatory Compliance</a:t>
            </a:r>
          </a:p>
          <a:p>
            <a:endParaRPr lang="en-US" dirty="0"/>
          </a:p>
          <a:p>
            <a:r>
              <a:rPr lang="en-US" dirty="0"/>
              <a:t>Data Security</a:t>
            </a:r>
          </a:p>
        </p:txBody>
      </p:sp>
    </p:spTree>
    <p:extLst>
      <p:ext uri="{BB962C8B-B14F-4D97-AF65-F5344CB8AC3E}">
        <p14:creationId xmlns:p14="http://schemas.microsoft.com/office/powerpoint/2010/main" val="4204922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Accountability</a:t>
            </a:r>
          </a:p>
        </p:txBody>
      </p:sp>
      <p:sp>
        <p:nvSpPr>
          <p:cNvPr id="4" name="Slide Number Placeholder 3"/>
          <p:cNvSpPr>
            <a:spLocks noGrp="1"/>
          </p:cNvSpPr>
          <p:nvPr>
            <p:ph type="sldNum" sz="quarter" idx="10"/>
          </p:nvPr>
        </p:nvSpPr>
        <p:spPr/>
        <p:txBody>
          <a:bodyPr/>
          <a:lstStyle/>
          <a:p>
            <a:fld id="{DF07AA48-83EC-4C7A-9C45-8AA9F75F5F27}" type="slidenum">
              <a:rPr lang="en-US" smtClean="0"/>
              <a:pPr/>
              <a:t>39</a:t>
            </a:fld>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43000"/>
            <a:ext cx="8229600" cy="5573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id="{04B829C3-EDB2-0246-A413-9CECB0D39971}"/>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904396EC-1DEA-514A-B785-695BFD15BE61}"/>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749667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1F60-E8BE-B14C-B442-E072F03FE540}"/>
              </a:ext>
            </a:extLst>
          </p:cNvPr>
          <p:cNvSpPr>
            <a:spLocks noGrp="1"/>
          </p:cNvSpPr>
          <p:nvPr>
            <p:ph type="title"/>
          </p:nvPr>
        </p:nvSpPr>
        <p:spPr/>
        <p:txBody>
          <a:bodyPr/>
          <a:lstStyle/>
          <a:p>
            <a:r>
              <a:rPr lang="en-US" dirty="0"/>
              <a:t>Panorama de cloud computing</a:t>
            </a:r>
          </a:p>
        </p:txBody>
      </p:sp>
      <p:sp>
        <p:nvSpPr>
          <p:cNvPr id="3" name="Date Placeholder 2">
            <a:extLst>
              <a:ext uri="{FF2B5EF4-FFF2-40B4-BE49-F238E27FC236}">
                <a16:creationId xmlns:a16="http://schemas.microsoft.com/office/drawing/2014/main" id="{07FEF196-0C9E-BE4B-A679-E3430C41F974}"/>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E82A61C8-7885-FD41-8D87-8AAEFD11AB8C}"/>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0A8E770E-7574-FE4E-A702-159A869713E2}"/>
              </a:ext>
            </a:extLst>
          </p:cNvPr>
          <p:cNvSpPr>
            <a:spLocks noGrp="1"/>
          </p:cNvSpPr>
          <p:nvPr>
            <p:ph type="sldNum" sz="quarter" idx="12"/>
          </p:nvPr>
        </p:nvSpPr>
        <p:spPr/>
        <p:txBody>
          <a:bodyPr/>
          <a:lstStyle/>
          <a:p>
            <a:fld id="{BAFC06C6-5388-EF48-9B75-F2C2BBFC0E68}" type="slidenum">
              <a:rPr lang="en-US" smtClean="0"/>
              <a:t>4</a:t>
            </a:fld>
            <a:endParaRPr lang="en-US" dirty="0"/>
          </a:p>
        </p:txBody>
      </p:sp>
      <p:graphicFrame>
        <p:nvGraphicFramePr>
          <p:cNvPr id="7" name="Content Placeholder 3">
            <a:extLst>
              <a:ext uri="{FF2B5EF4-FFF2-40B4-BE49-F238E27FC236}">
                <a16:creationId xmlns:a16="http://schemas.microsoft.com/office/drawing/2014/main" id="{81FC7626-8403-264A-B946-CD32445A4957}"/>
              </a:ext>
            </a:extLst>
          </p:cNvPr>
          <p:cNvGraphicFramePr>
            <a:graphicFrameLocks noGrp="1"/>
          </p:cNvGraphicFramePr>
          <p:nvPr>
            <p:ph idx="1"/>
          </p:nvPr>
        </p:nvGraphicFramePr>
        <p:xfrm>
          <a:off x="685800" y="1406525"/>
          <a:ext cx="7772400" cy="4284664"/>
        </p:xfrm>
        <a:graphic>
          <a:graphicData uri="http://schemas.openxmlformats.org/drawingml/2006/table">
            <a:tbl>
              <a:tblPr firstRow="1" bandRow="1"/>
              <a:tblGrid>
                <a:gridCol w="16764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1071166">
                <a:tc>
                  <a:txBody>
                    <a:bodyPr/>
                    <a:lstStyle/>
                    <a:p>
                      <a:pPr algn="ctr"/>
                      <a:r>
                        <a:rPr lang="en-US" sz="1800" b="1" dirty="0"/>
                        <a:t>Applications</a:t>
                      </a:r>
                    </a:p>
                  </a:txBody>
                  <a:tcPr anchor="ctr">
                    <a:solidFill>
                      <a:srgbClr val="005481">
                        <a:alpha val="39000"/>
                      </a:srgbClr>
                    </a:solidFill>
                  </a:tcPr>
                </a:tc>
                <a:tc>
                  <a:txBody>
                    <a:bodyPr/>
                    <a:lstStyle/>
                    <a:p>
                      <a:pPr algn="ctr"/>
                      <a:endParaRPr lang="en-US" sz="1800" dirty="0"/>
                    </a:p>
                  </a:txBody>
                  <a:tcPr anchor="ctr"/>
                </a:tc>
                <a:extLst>
                  <a:ext uri="{0D108BD9-81ED-4DB2-BD59-A6C34878D82A}">
                    <a16:rowId xmlns:a16="http://schemas.microsoft.com/office/drawing/2014/main" val="10000"/>
                  </a:ext>
                </a:extLst>
              </a:tr>
              <a:tr h="1071166">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1" dirty="0"/>
                        <a:t>Storage</a:t>
                      </a:r>
                    </a:p>
                  </a:txBody>
                  <a:tcPr anchor="ctr">
                    <a:solidFill>
                      <a:srgbClr val="005481">
                        <a:alpha val="39000"/>
                      </a:srgbClr>
                    </a:solidFill>
                  </a:tcPr>
                </a:tc>
                <a:tc>
                  <a:txBody>
                    <a:bodyPr/>
                    <a:lstStyle/>
                    <a:p>
                      <a:pPr algn="ctr"/>
                      <a:endParaRPr lang="en-US" sz="1800" dirty="0"/>
                    </a:p>
                  </a:txBody>
                  <a:tcPr anchor="ctr"/>
                </a:tc>
                <a:extLst>
                  <a:ext uri="{0D108BD9-81ED-4DB2-BD59-A6C34878D82A}">
                    <a16:rowId xmlns:a16="http://schemas.microsoft.com/office/drawing/2014/main" val="10001"/>
                  </a:ext>
                </a:extLst>
              </a:tr>
              <a:tr h="1071166">
                <a:tc>
                  <a:txBody>
                    <a:bodyPr/>
                    <a:lstStyle/>
                    <a:p>
                      <a:pPr algn="ctr"/>
                      <a:r>
                        <a:rPr lang="en-US" sz="1800" b="1" dirty="0"/>
                        <a:t>Computing</a:t>
                      </a:r>
                    </a:p>
                  </a:txBody>
                  <a:tcPr anchor="ctr">
                    <a:solidFill>
                      <a:srgbClr val="005481">
                        <a:alpha val="39000"/>
                      </a:srgbClr>
                    </a:solidFill>
                  </a:tcPr>
                </a:tc>
                <a:tc>
                  <a:txBody>
                    <a:bodyPr/>
                    <a:lstStyle/>
                    <a:p>
                      <a:pPr algn="ctr"/>
                      <a:endParaRPr lang="en-US" sz="1800" dirty="0"/>
                    </a:p>
                  </a:txBody>
                  <a:tcPr anchor="ctr"/>
                </a:tc>
                <a:extLst>
                  <a:ext uri="{0D108BD9-81ED-4DB2-BD59-A6C34878D82A}">
                    <a16:rowId xmlns:a16="http://schemas.microsoft.com/office/drawing/2014/main" val="10002"/>
                  </a:ext>
                </a:extLst>
              </a:tr>
              <a:tr h="1071166">
                <a:tc>
                  <a:txBody>
                    <a:bodyPr/>
                    <a:lstStyle/>
                    <a:p>
                      <a:pPr algn="ctr"/>
                      <a:r>
                        <a:rPr lang="en-US" sz="1800" b="1" dirty="0"/>
                        <a:t>Development platform</a:t>
                      </a:r>
                    </a:p>
                  </a:txBody>
                  <a:tcPr anchor="ctr">
                    <a:solidFill>
                      <a:srgbClr val="005481">
                        <a:alpha val="39000"/>
                      </a:srgbClr>
                    </a:solidFill>
                  </a:tcPr>
                </a:tc>
                <a:tc>
                  <a:txBody>
                    <a:bodyPr/>
                    <a:lstStyle/>
                    <a:p>
                      <a:pPr algn="ctr"/>
                      <a:endParaRPr lang="en-US" sz="1800" dirty="0"/>
                    </a:p>
                  </a:txBody>
                  <a:tcPr anchor="ctr"/>
                </a:tc>
                <a:extLst>
                  <a:ext uri="{0D108BD9-81ED-4DB2-BD59-A6C34878D82A}">
                    <a16:rowId xmlns:a16="http://schemas.microsoft.com/office/drawing/2014/main" val="10003"/>
                  </a:ext>
                </a:extLst>
              </a:tr>
            </a:tbl>
          </a:graphicData>
        </a:graphic>
      </p:graphicFrame>
      <p:grpSp>
        <p:nvGrpSpPr>
          <p:cNvPr id="8" name="Group 13">
            <a:extLst>
              <a:ext uri="{FF2B5EF4-FFF2-40B4-BE49-F238E27FC236}">
                <a16:creationId xmlns:a16="http://schemas.microsoft.com/office/drawing/2014/main" id="{62426470-8222-FA4F-8FC7-0D68E618C184}"/>
              </a:ext>
            </a:extLst>
          </p:cNvPr>
          <p:cNvGrpSpPr>
            <a:grpSpLocks/>
          </p:cNvGrpSpPr>
          <p:nvPr/>
        </p:nvGrpSpPr>
        <p:grpSpPr bwMode="auto">
          <a:xfrm>
            <a:off x="2549525" y="1503363"/>
            <a:ext cx="5807075" cy="3924300"/>
            <a:chOff x="2602520" y="1450733"/>
            <a:chExt cx="5807621" cy="3924377"/>
          </a:xfrm>
        </p:grpSpPr>
        <p:pic>
          <p:nvPicPr>
            <p:cNvPr id="9" name="Picture 4">
              <a:extLst>
                <a:ext uri="{FF2B5EF4-FFF2-40B4-BE49-F238E27FC236}">
                  <a16:creationId xmlns:a16="http://schemas.microsoft.com/office/drawing/2014/main" id="{36334990-7658-D24F-8C56-3E646A0C80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02520" y="1450733"/>
              <a:ext cx="1828800" cy="890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5">
              <a:extLst>
                <a:ext uri="{FF2B5EF4-FFF2-40B4-BE49-F238E27FC236}">
                  <a16:creationId xmlns:a16="http://schemas.microsoft.com/office/drawing/2014/main" id="{161E53FA-7E1F-8140-8C80-D1DB92813B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581841"/>
              <a:ext cx="1371792" cy="628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6">
              <a:extLst>
                <a:ext uri="{FF2B5EF4-FFF2-40B4-BE49-F238E27FC236}">
                  <a16:creationId xmlns:a16="http://schemas.microsoft.com/office/drawing/2014/main" id="{8B742A49-2C2A-9A44-AC8D-CD00FA9013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23896" y="1658052"/>
              <a:ext cx="1886245" cy="4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7">
              <a:extLst>
                <a:ext uri="{FF2B5EF4-FFF2-40B4-BE49-F238E27FC236}">
                  <a16:creationId xmlns:a16="http://schemas.microsoft.com/office/drawing/2014/main" id="{268EAE50-E88C-3347-95BD-7657B28E39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85685" y="2626585"/>
              <a:ext cx="876422" cy="552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8">
              <a:extLst>
                <a:ext uri="{FF2B5EF4-FFF2-40B4-BE49-F238E27FC236}">
                  <a16:creationId xmlns:a16="http://schemas.microsoft.com/office/drawing/2014/main" id="{83101F0A-9113-8C4C-8938-073E55D31E8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37435" y="2498336"/>
              <a:ext cx="1638529" cy="9145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9">
              <a:extLst>
                <a:ext uri="{FF2B5EF4-FFF2-40B4-BE49-F238E27FC236}">
                  <a16:creationId xmlns:a16="http://schemas.microsoft.com/office/drawing/2014/main" id="{6920AAD3-5758-5640-BF71-4F874503F7A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88932" y="3686211"/>
              <a:ext cx="1733792" cy="7430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0">
              <a:extLst>
                <a:ext uri="{FF2B5EF4-FFF2-40B4-BE49-F238E27FC236}">
                  <a16:creationId xmlns:a16="http://schemas.microsoft.com/office/drawing/2014/main" id="{69513F25-F8D2-B745-951E-DC288D8EE66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37947" y="3743369"/>
              <a:ext cx="1771897" cy="628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1">
              <a:extLst>
                <a:ext uri="{FF2B5EF4-FFF2-40B4-BE49-F238E27FC236}">
                  <a16:creationId xmlns:a16="http://schemas.microsoft.com/office/drawing/2014/main" id="{D851EAC6-490B-0F48-8BA2-B0324FEABC32}"/>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85472" y="4822583"/>
              <a:ext cx="2476846" cy="552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2">
              <a:extLst>
                <a:ext uri="{FF2B5EF4-FFF2-40B4-BE49-F238E27FC236}">
                  <a16:creationId xmlns:a16="http://schemas.microsoft.com/office/drawing/2014/main" id="{6BD8C95F-28A4-244A-BB3C-3386F21A020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761965" y="4841636"/>
              <a:ext cx="2038635" cy="514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59040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Security Perimeter</a:t>
            </a:r>
          </a:p>
        </p:txBody>
      </p:sp>
      <p:sp>
        <p:nvSpPr>
          <p:cNvPr id="3" name="Content Placeholder 2"/>
          <p:cNvSpPr>
            <a:spLocks noGrp="1"/>
          </p:cNvSpPr>
          <p:nvPr>
            <p:ph idx="1"/>
          </p:nvPr>
        </p:nvSpPr>
        <p:spPr>
          <a:xfrm>
            <a:off x="457200" y="1295401"/>
            <a:ext cx="8153400" cy="1905000"/>
          </a:xfrm>
        </p:spPr>
        <p:txBody>
          <a:bodyPr/>
          <a:lstStyle/>
          <a:p>
            <a:r>
              <a:rPr lang="en-US" dirty="0"/>
              <a:t>Little control over physical or network location of cloud instance VMs</a:t>
            </a:r>
          </a:p>
          <a:p>
            <a:r>
              <a:rPr lang="en-US" dirty="0"/>
              <a:t>Network access must be controlled on a host by host basis.</a:t>
            </a:r>
          </a:p>
        </p:txBody>
      </p:sp>
      <p:sp>
        <p:nvSpPr>
          <p:cNvPr id="4" name="Slide Number Placeholder 3"/>
          <p:cNvSpPr>
            <a:spLocks noGrp="1"/>
          </p:cNvSpPr>
          <p:nvPr>
            <p:ph type="sldNum" sz="quarter" idx="10"/>
          </p:nvPr>
        </p:nvSpPr>
        <p:spPr/>
        <p:txBody>
          <a:bodyPr/>
          <a:lstStyle/>
          <a:p>
            <a:fld id="{DF07AA48-83EC-4C7A-9C45-8AA9F75F5F27}" type="slidenum">
              <a:rPr lang="en-US" smtClean="0"/>
              <a:pPr/>
              <a:t>40</a:t>
            </a:fld>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276600"/>
            <a:ext cx="4819650"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a:extLst>
              <a:ext uri="{FF2B5EF4-FFF2-40B4-BE49-F238E27FC236}">
                <a16:creationId xmlns:a16="http://schemas.microsoft.com/office/drawing/2014/main" id="{E97D2B97-44FA-B047-BC6C-681E13D6E03D}"/>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37838DC5-7098-5748-BB8D-A5BFA33C3364}"/>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855738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Larger Attack Surface</a:t>
            </a:r>
          </a:p>
        </p:txBody>
      </p:sp>
      <p:sp>
        <p:nvSpPr>
          <p:cNvPr id="4" name="Slide Number Placeholder 3"/>
          <p:cNvSpPr>
            <a:spLocks noGrp="1"/>
          </p:cNvSpPr>
          <p:nvPr>
            <p:ph type="sldNum" sz="quarter" idx="10"/>
          </p:nvPr>
        </p:nvSpPr>
        <p:spPr/>
        <p:txBody>
          <a:bodyPr/>
          <a:lstStyle/>
          <a:p>
            <a:fld id="{DF07AA48-83EC-4C7A-9C45-8AA9F75F5F27}" type="slidenum">
              <a:rPr lang="en-US" smtClean="0"/>
              <a:pPr/>
              <a:t>41</a:t>
            </a:fld>
            <a:endParaRPr lang="en-US"/>
          </a:p>
        </p:txBody>
      </p:sp>
      <p:pic>
        <p:nvPicPr>
          <p:cNvPr id="5" name="Picture 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4724400"/>
            <a:ext cx="27432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600200"/>
            <a:ext cx="27432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V="1">
            <a:off x="1886164" y="3352800"/>
            <a:ext cx="0" cy="137160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04139" y="2209800"/>
            <a:ext cx="1601721" cy="369332"/>
          </a:xfrm>
          <a:prstGeom prst="rect">
            <a:avLst/>
          </a:prstGeom>
          <a:noFill/>
        </p:spPr>
        <p:txBody>
          <a:bodyPr wrap="none" rtlCol="0">
            <a:spAutoFit/>
          </a:bodyPr>
          <a:lstStyle/>
          <a:p>
            <a:r>
              <a:rPr lang="en-US" dirty="0"/>
              <a:t>Cloud Provider</a:t>
            </a:r>
          </a:p>
        </p:txBody>
      </p:sp>
      <p:sp>
        <p:nvSpPr>
          <p:cNvPr id="10" name="TextBox 9"/>
          <p:cNvSpPr txBox="1"/>
          <p:nvPr/>
        </p:nvSpPr>
        <p:spPr>
          <a:xfrm>
            <a:off x="1295400" y="5416034"/>
            <a:ext cx="1501693" cy="369332"/>
          </a:xfrm>
          <a:prstGeom prst="rect">
            <a:avLst/>
          </a:prstGeom>
          <a:noFill/>
        </p:spPr>
        <p:txBody>
          <a:bodyPr wrap="none" rtlCol="0">
            <a:spAutoFit/>
          </a:bodyPr>
          <a:lstStyle/>
          <a:p>
            <a:r>
              <a:rPr lang="en-US" dirty="0"/>
              <a:t>Your Network</a:t>
            </a:r>
          </a:p>
        </p:txBody>
      </p:sp>
      <p:pic>
        <p:nvPicPr>
          <p:cNvPr id="11" name="Picture 2" descr="Figure 5. VM Communication Attack on VM2 and VM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394466"/>
            <a:ext cx="5362531" cy="248233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3B5C0273-F4B4-AF45-A060-514CD31DDFC7}"/>
              </a:ext>
            </a:extLst>
          </p:cNvPr>
          <p:cNvSpPr>
            <a:spLocks noGrp="1"/>
          </p:cNvSpPr>
          <p:nvPr>
            <p:ph type="dt" sz="half" idx="10"/>
          </p:nvPr>
        </p:nvSpPr>
        <p:spPr/>
        <p:txBody>
          <a:bodyPr/>
          <a:lstStyle/>
          <a:p>
            <a:r>
              <a:rPr lang="en-US"/>
              <a:t>2019</a:t>
            </a:r>
            <a:endParaRPr lang="en-US" dirty="0"/>
          </a:p>
        </p:txBody>
      </p:sp>
      <p:sp>
        <p:nvSpPr>
          <p:cNvPr id="7" name="Footer Placeholder 6">
            <a:extLst>
              <a:ext uri="{FF2B5EF4-FFF2-40B4-BE49-F238E27FC236}">
                <a16:creationId xmlns:a16="http://schemas.microsoft.com/office/drawing/2014/main" id="{A3246A2F-EF0D-6D4C-BE4C-EBF26172B60D}"/>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630960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Side Channels</a:t>
            </a:r>
          </a:p>
        </p:txBody>
      </p:sp>
      <p:sp>
        <p:nvSpPr>
          <p:cNvPr id="3" name="Content Placeholder 2"/>
          <p:cNvSpPr>
            <a:spLocks noGrp="1"/>
          </p:cNvSpPr>
          <p:nvPr>
            <p:ph idx="1"/>
          </p:nvPr>
        </p:nvSpPr>
        <p:spPr/>
        <p:txBody>
          <a:bodyPr/>
          <a:lstStyle/>
          <a:p>
            <a:r>
              <a:rPr lang="en-US" dirty="0"/>
              <a:t>You don’t know whose VMs are sharing the physical machine with you.</a:t>
            </a:r>
          </a:p>
          <a:p>
            <a:pPr lvl="1"/>
            <a:r>
              <a:rPr lang="en-US" dirty="0"/>
              <a:t>Attackers can place their VMs on your machine.</a:t>
            </a:r>
          </a:p>
          <a:p>
            <a:pPr lvl="1"/>
            <a:r>
              <a:rPr lang="en-US" dirty="0"/>
              <a:t>See “Hey, You, Get Off of My Cloud” paper for how.</a:t>
            </a:r>
          </a:p>
          <a:p>
            <a:r>
              <a:rPr lang="en-US" dirty="0"/>
              <a:t>Shared physical resources include</a:t>
            </a:r>
          </a:p>
          <a:p>
            <a:pPr lvl="1"/>
            <a:r>
              <a:rPr lang="en-US" dirty="0"/>
              <a:t>CPU data cache: Bernstein 2005</a:t>
            </a:r>
          </a:p>
          <a:p>
            <a:pPr lvl="1"/>
            <a:r>
              <a:rPr lang="en-US" dirty="0"/>
              <a:t>CPU branch prediction: </a:t>
            </a:r>
            <a:r>
              <a:rPr lang="en-US" dirty="0" err="1"/>
              <a:t>Onur</a:t>
            </a:r>
            <a:r>
              <a:rPr lang="en-US" dirty="0"/>
              <a:t> </a:t>
            </a:r>
            <a:r>
              <a:rPr lang="en-US" dirty="0" err="1"/>
              <a:t>Aciiçmez</a:t>
            </a:r>
            <a:r>
              <a:rPr lang="en-US" dirty="0"/>
              <a:t> 2007</a:t>
            </a:r>
          </a:p>
          <a:p>
            <a:pPr lvl="1"/>
            <a:r>
              <a:rPr lang="en-US" dirty="0"/>
              <a:t>CPU instruction cache: </a:t>
            </a:r>
            <a:r>
              <a:rPr lang="en-US" dirty="0" err="1"/>
              <a:t>Onur</a:t>
            </a:r>
            <a:r>
              <a:rPr lang="en-US" dirty="0"/>
              <a:t> </a:t>
            </a:r>
            <a:r>
              <a:rPr lang="en-US" dirty="0" err="1"/>
              <a:t>Aciiçmez</a:t>
            </a:r>
            <a:r>
              <a:rPr lang="en-US" dirty="0"/>
              <a:t> 2007</a:t>
            </a:r>
          </a:p>
          <a:p>
            <a:r>
              <a:rPr lang="en-US" dirty="0"/>
              <a:t>In single OS environment, people can extract cryptographic keys with these attacks.</a:t>
            </a:r>
          </a:p>
          <a:p>
            <a:pPr lvl="1"/>
            <a:endParaRPr lang="en-US" dirty="0"/>
          </a:p>
        </p:txBody>
      </p:sp>
      <p:sp>
        <p:nvSpPr>
          <p:cNvPr id="4" name="Slide Number Placeholder 3"/>
          <p:cNvSpPr>
            <a:spLocks noGrp="1"/>
          </p:cNvSpPr>
          <p:nvPr>
            <p:ph type="sldNum" sz="quarter" idx="10"/>
          </p:nvPr>
        </p:nvSpPr>
        <p:spPr/>
        <p:txBody>
          <a:bodyPr/>
          <a:lstStyle/>
          <a:p>
            <a:fld id="{DF07AA48-83EC-4C7A-9C45-8AA9F75F5F27}" type="slidenum">
              <a:rPr lang="en-US" smtClean="0"/>
              <a:pPr/>
              <a:t>42</a:t>
            </a:fld>
            <a:endParaRPr lang="en-US"/>
          </a:p>
        </p:txBody>
      </p:sp>
      <p:sp>
        <p:nvSpPr>
          <p:cNvPr id="5" name="Date Placeholder 4">
            <a:extLst>
              <a:ext uri="{FF2B5EF4-FFF2-40B4-BE49-F238E27FC236}">
                <a16:creationId xmlns:a16="http://schemas.microsoft.com/office/drawing/2014/main" id="{1230C743-4AF9-9C4D-AD18-446393CAE7FA}"/>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8FB94BEC-D5FC-144C-8B42-D943D06A3422}"/>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846709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Lack of Auditability</a:t>
            </a:r>
          </a:p>
        </p:txBody>
      </p:sp>
      <p:sp>
        <p:nvSpPr>
          <p:cNvPr id="3" name="Content Placeholder 2"/>
          <p:cNvSpPr>
            <a:spLocks noGrp="1"/>
          </p:cNvSpPr>
          <p:nvPr>
            <p:ph idx="1"/>
          </p:nvPr>
        </p:nvSpPr>
        <p:spPr/>
        <p:txBody>
          <a:bodyPr/>
          <a:lstStyle/>
          <a:p>
            <a:r>
              <a:rPr lang="en-US" dirty="0"/>
              <a:t>Only cloud provider has access to full network traffic, hypervisor logs, physical machine data.</a:t>
            </a:r>
          </a:p>
          <a:p>
            <a:r>
              <a:rPr lang="en-US" dirty="0"/>
              <a:t>Need mutual auditability</a:t>
            </a:r>
          </a:p>
          <a:p>
            <a:pPr lvl="1"/>
            <a:r>
              <a:rPr lang="en-US" dirty="0"/>
              <a:t>Ability of cloud provider to audit potentially malicious or infected client VMs.</a:t>
            </a:r>
          </a:p>
          <a:p>
            <a:pPr lvl="1"/>
            <a:r>
              <a:rPr lang="en-US" dirty="0"/>
              <a:t>Ability of cloud customer to audit cloud provider environment.</a:t>
            </a:r>
          </a:p>
        </p:txBody>
      </p:sp>
      <p:sp>
        <p:nvSpPr>
          <p:cNvPr id="4" name="Slide Number Placeholder 3"/>
          <p:cNvSpPr>
            <a:spLocks noGrp="1"/>
          </p:cNvSpPr>
          <p:nvPr>
            <p:ph type="sldNum" sz="quarter" idx="10"/>
          </p:nvPr>
        </p:nvSpPr>
        <p:spPr/>
        <p:txBody>
          <a:bodyPr/>
          <a:lstStyle/>
          <a:p>
            <a:fld id="{DF07AA48-83EC-4C7A-9C45-8AA9F75F5F27}" type="slidenum">
              <a:rPr lang="en-US" smtClean="0"/>
              <a:pPr/>
              <a:t>43</a:t>
            </a:fld>
            <a:endParaRPr lang="en-US"/>
          </a:p>
        </p:txBody>
      </p:sp>
      <p:sp>
        <p:nvSpPr>
          <p:cNvPr id="5" name="Date Placeholder 4">
            <a:extLst>
              <a:ext uri="{FF2B5EF4-FFF2-40B4-BE49-F238E27FC236}">
                <a16:creationId xmlns:a16="http://schemas.microsoft.com/office/drawing/2014/main" id="{FC925F64-2766-9A4E-A7D0-F8AA8DF463A2}"/>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41FAF486-56F8-B34B-BD3D-5D7C874FB219}"/>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610602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Regulatory Compliance</a:t>
            </a:r>
          </a:p>
        </p:txBody>
      </p:sp>
      <p:sp>
        <p:nvSpPr>
          <p:cNvPr id="4" name="Slide Number Placeholder 3"/>
          <p:cNvSpPr>
            <a:spLocks noGrp="1"/>
          </p:cNvSpPr>
          <p:nvPr>
            <p:ph type="sldNum" sz="quarter" idx="10"/>
          </p:nvPr>
        </p:nvSpPr>
        <p:spPr/>
        <p:txBody>
          <a:bodyPr/>
          <a:lstStyle/>
          <a:p>
            <a:fld id="{DF07AA48-83EC-4C7A-9C45-8AA9F75F5F27}" type="slidenum">
              <a:rPr lang="en-US" smtClean="0"/>
              <a:pPr/>
              <a:t>44</a:t>
            </a:fld>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28800"/>
            <a:ext cx="8686800" cy="4057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Point Star 4"/>
          <p:cNvSpPr/>
          <p:nvPr/>
        </p:nvSpPr>
        <p:spPr>
          <a:xfrm>
            <a:off x="838200" y="28956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4-Point Star 6"/>
          <p:cNvSpPr/>
          <p:nvPr/>
        </p:nvSpPr>
        <p:spPr>
          <a:xfrm>
            <a:off x="1905000" y="30480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4-Point Star 7"/>
          <p:cNvSpPr/>
          <p:nvPr/>
        </p:nvSpPr>
        <p:spPr>
          <a:xfrm>
            <a:off x="3657600" y="25908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4-Point Star 8"/>
          <p:cNvSpPr/>
          <p:nvPr/>
        </p:nvSpPr>
        <p:spPr>
          <a:xfrm>
            <a:off x="6629400" y="40386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4E7CBFA-C95A-3C4C-B406-DCB9630B8353}"/>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FDF34775-81A0-9A4D-809F-CA77DBDD53EC}"/>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405114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Certifications</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3332" t="16722" r="1981" b="5671"/>
          <a:stretch/>
        </p:blipFill>
        <p:spPr>
          <a:xfrm>
            <a:off x="304800" y="1219200"/>
            <a:ext cx="5120640" cy="3749040"/>
          </a:xfrm>
        </p:spPr>
      </p:pic>
      <p:sp>
        <p:nvSpPr>
          <p:cNvPr id="4" name="Slide Number Placeholder 3"/>
          <p:cNvSpPr>
            <a:spLocks noGrp="1"/>
          </p:cNvSpPr>
          <p:nvPr>
            <p:ph type="sldNum" sz="quarter" idx="10"/>
          </p:nvPr>
        </p:nvSpPr>
        <p:spPr/>
        <p:txBody>
          <a:bodyPr/>
          <a:lstStyle/>
          <a:p>
            <a:fld id="{DF07AA48-83EC-4C7A-9C45-8AA9F75F5F27}" type="slidenum">
              <a:rPr lang="en-US" smtClean="0"/>
              <a:pPr/>
              <a:t>45</a:t>
            </a:fld>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4818" t="11992" r="6231" b="6670"/>
          <a:stretch/>
        </p:blipFill>
        <p:spPr>
          <a:xfrm>
            <a:off x="3200400" y="457200"/>
            <a:ext cx="5760720" cy="5577840"/>
          </a:xfrm>
          <a:prstGeom prst="rect">
            <a:avLst/>
          </a:prstGeom>
        </p:spPr>
      </p:pic>
      <p:sp>
        <p:nvSpPr>
          <p:cNvPr id="3" name="Date Placeholder 2">
            <a:extLst>
              <a:ext uri="{FF2B5EF4-FFF2-40B4-BE49-F238E27FC236}">
                <a16:creationId xmlns:a16="http://schemas.microsoft.com/office/drawing/2014/main" id="{E882AC69-EEA9-DE4B-8917-0779882CF38F}"/>
              </a:ext>
            </a:extLst>
          </p:cNvPr>
          <p:cNvSpPr>
            <a:spLocks noGrp="1"/>
          </p:cNvSpPr>
          <p:nvPr>
            <p:ph type="dt" sz="half" idx="10"/>
          </p:nvPr>
        </p:nvSpPr>
        <p:spPr/>
        <p:txBody>
          <a:bodyPr/>
          <a:lstStyle/>
          <a:p>
            <a:r>
              <a:rPr lang="en-US"/>
              <a:t>2019</a:t>
            </a:r>
            <a:endParaRPr lang="en-US" dirty="0"/>
          </a:p>
        </p:txBody>
      </p:sp>
      <p:sp>
        <p:nvSpPr>
          <p:cNvPr id="7" name="Footer Placeholder 6">
            <a:extLst>
              <a:ext uri="{FF2B5EF4-FFF2-40B4-BE49-F238E27FC236}">
                <a16:creationId xmlns:a16="http://schemas.microsoft.com/office/drawing/2014/main" id="{2CA0BBFE-258A-F746-A903-FE60ED2AADDC}"/>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352281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09600" y="2971800"/>
            <a:ext cx="7543800" cy="1066800"/>
          </a:xfrm>
        </p:spPr>
        <p:txBody>
          <a:bodyPr>
            <a:normAutofit/>
          </a:bodyPr>
          <a:lstStyle/>
          <a:p>
            <a:r>
              <a:rPr lang="en-US" dirty="0" err="1"/>
              <a:t>Soluções</a:t>
            </a:r>
            <a:r>
              <a:rPr lang="en-US" dirty="0"/>
              <a:t> de </a:t>
            </a:r>
            <a:r>
              <a:rPr lang="en-US" dirty="0" err="1"/>
              <a:t>segurança</a:t>
            </a:r>
            <a:r>
              <a:rPr lang="en-US" dirty="0"/>
              <a:t> </a:t>
            </a:r>
            <a:r>
              <a:rPr lang="en-US" dirty="0" err="1"/>
              <a:t>na</a:t>
            </a:r>
            <a:r>
              <a:rPr lang="en-US" dirty="0"/>
              <a:t> cloud</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2" name="Slide Number Placeholder 1">
            <a:extLst>
              <a:ext uri="{FF2B5EF4-FFF2-40B4-BE49-F238E27FC236}">
                <a16:creationId xmlns:a16="http://schemas.microsoft.com/office/drawing/2014/main" id="{AD51443C-AAA1-6844-9352-9EB23D4DFE2B}"/>
              </a:ext>
            </a:extLst>
          </p:cNvPr>
          <p:cNvSpPr>
            <a:spLocks noGrp="1"/>
          </p:cNvSpPr>
          <p:nvPr>
            <p:ph type="sldNum" sz="quarter" idx="12"/>
          </p:nvPr>
        </p:nvSpPr>
        <p:spPr/>
        <p:txBody>
          <a:bodyPr/>
          <a:lstStyle/>
          <a:p>
            <a:fld id="{D7E63A33-8271-4DD0-9C48-789913D7C115}" type="slidenum">
              <a:rPr lang="en-US" smtClean="0"/>
              <a:pPr/>
              <a:t>46</a:t>
            </a:fld>
            <a:endParaRPr lang="en-US" dirty="0"/>
          </a:p>
        </p:txBody>
      </p:sp>
    </p:spTree>
    <p:extLst>
      <p:ext uri="{BB962C8B-B14F-4D97-AF65-F5344CB8AC3E}">
        <p14:creationId xmlns:p14="http://schemas.microsoft.com/office/powerpoint/2010/main" val="248567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47</a:t>
            </a:fld>
            <a:endParaRPr lang="en-US" dirty="0"/>
          </a:p>
        </p:txBody>
      </p:sp>
      <p:pic>
        <p:nvPicPr>
          <p:cNvPr id="13" name="Picture 12"/>
          <p:cNvPicPr>
            <a:picLocks noChangeAspect="1"/>
          </p:cNvPicPr>
          <p:nvPr/>
        </p:nvPicPr>
        <p:blipFill>
          <a:blip r:embed="rId3">
            <a:duotone>
              <a:prstClr val="black"/>
              <a:schemeClr val="tx1">
                <a:lumMod val="85000"/>
                <a:lumOff val="15000"/>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14" name="Picture 13"/>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17" name="Picture 16"/>
          <p:cNvPicPr>
            <a:picLocks noChangeAspect="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cxnSp>
        <p:nvCxnSpPr>
          <p:cNvPr id="20" name="Elbow Connector 19"/>
          <p:cNvCxnSpPr>
            <a:endCxn id="14" idx="0"/>
          </p:cNvCxnSpPr>
          <p:nvPr/>
        </p:nvCxnSpPr>
        <p:spPr>
          <a:xfrm rot="5400000">
            <a:off x="1203201" y="4664201"/>
            <a:ext cx="1327399" cy="838200"/>
          </a:xfrm>
          <a:prstGeom prst="bentConnector3">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667000" y="4419601"/>
            <a:ext cx="0" cy="132740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rot="16200000" flipH="1">
            <a:off x="2993900" y="4549900"/>
            <a:ext cx="1327403" cy="1066801"/>
          </a:xfrm>
          <a:prstGeom prst="bentConnector3">
            <a:avLst/>
          </a:prstGeom>
          <a:ln w="38100">
            <a:solidFill>
              <a:srgbClr val="C0000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4857922" y="1371600"/>
            <a:ext cx="4286077" cy="2248821"/>
          </a:xfrm>
          <a:prstGeom prst="rect">
            <a:avLst/>
          </a:prstGeom>
          <a:noFill/>
        </p:spPr>
        <p:txBody>
          <a:bodyPr wrap="square" rtlCol="0">
            <a:spAutoFit/>
          </a:bodyPr>
          <a:lstStyle/>
          <a:p>
            <a:pPr>
              <a:lnSpc>
                <a:spcPct val="150000"/>
              </a:lnSpc>
            </a:pPr>
            <a:r>
              <a:rPr lang="en-US" sz="2400" dirty="0">
                <a:latin typeface="Tw Cen MT" panose="020B0602020104020603" pitchFamily="34" charset="77"/>
              </a:rPr>
              <a:t>Dados </a:t>
            </a:r>
            <a:r>
              <a:rPr lang="en-US" sz="2400" dirty="0" err="1">
                <a:latin typeface="Tw Cen MT" panose="020B0602020104020603" pitchFamily="34" charset="77"/>
              </a:rPr>
              <a:t>na</a:t>
            </a:r>
            <a:r>
              <a:rPr lang="en-US" sz="2400" dirty="0">
                <a:latin typeface="Tw Cen MT" panose="020B0602020104020603" pitchFamily="34" charset="77"/>
              </a:rPr>
              <a:t> cloud </a:t>
            </a:r>
            <a:r>
              <a:rPr lang="en-US" sz="2400" dirty="0" err="1">
                <a:latin typeface="Tw Cen MT" panose="020B0602020104020603" pitchFamily="34" charset="77"/>
              </a:rPr>
              <a:t>vulneráveis</a:t>
            </a:r>
            <a:r>
              <a:rPr lang="en-US" sz="2400" dirty="0">
                <a:latin typeface="Tw Cen MT" panose="020B0602020104020603" pitchFamily="34" charset="77"/>
              </a:rPr>
              <a:t> a:</a:t>
            </a:r>
          </a:p>
          <a:p>
            <a:pPr marL="285750" indent="-285750">
              <a:lnSpc>
                <a:spcPct val="150000"/>
              </a:lnSpc>
              <a:buFont typeface="Arial" panose="020B0604020202020204" pitchFamily="34" charset="0"/>
              <a:buChar char="•"/>
            </a:pPr>
            <a:r>
              <a:rPr lang="en-US" sz="2400" dirty="0" err="1">
                <a:latin typeface="Tw Cen MT" panose="020B0602020104020603" pitchFamily="34" charset="77"/>
              </a:rPr>
              <a:t>Administradores</a:t>
            </a:r>
            <a:r>
              <a:rPr lang="en-US" sz="2400" dirty="0">
                <a:latin typeface="Tw Cen MT" panose="020B0602020104020603" pitchFamily="34" charset="77"/>
              </a:rPr>
              <a:t> </a:t>
            </a:r>
            <a:r>
              <a:rPr lang="en-US" sz="2400" dirty="0" err="1">
                <a:latin typeface="Tw Cen MT" panose="020B0602020104020603" pitchFamily="34" charset="77"/>
              </a:rPr>
              <a:t>curiosos</a:t>
            </a:r>
            <a:endParaRPr lang="en-US" sz="2400" dirty="0">
              <a:latin typeface="Tw Cen MT" panose="020B0602020104020603" pitchFamily="34" charset="77"/>
            </a:endParaRPr>
          </a:p>
          <a:p>
            <a:pPr marL="285750" indent="-285750">
              <a:lnSpc>
                <a:spcPct val="150000"/>
              </a:lnSpc>
              <a:buFont typeface="Arial" panose="020B0604020202020204" pitchFamily="34" charset="0"/>
              <a:buChar char="•"/>
            </a:pPr>
            <a:r>
              <a:rPr lang="en-US" sz="2400" dirty="0" err="1">
                <a:latin typeface="Tw Cen MT" panose="020B0602020104020603" pitchFamily="34" charset="77"/>
              </a:rPr>
              <a:t>Piratas</a:t>
            </a:r>
            <a:r>
              <a:rPr lang="en-US" sz="2400" dirty="0">
                <a:latin typeface="Tw Cen MT" panose="020B0602020104020603" pitchFamily="34" charset="77"/>
              </a:rPr>
              <a:t> com </a:t>
            </a:r>
            <a:r>
              <a:rPr lang="en-US" sz="2400" dirty="0" err="1">
                <a:latin typeface="Tw Cen MT" panose="020B0602020104020603" pitchFamily="34" charset="77"/>
              </a:rPr>
              <a:t>acesso</a:t>
            </a:r>
            <a:r>
              <a:rPr lang="en-US" sz="2400" dirty="0">
                <a:latin typeface="Tw Cen MT" panose="020B0602020104020603" pitchFamily="34" charset="77"/>
              </a:rPr>
              <a:t> </a:t>
            </a:r>
            <a:r>
              <a:rPr lang="en-US" sz="2400" dirty="0" err="1">
                <a:latin typeface="Tw Cen MT" panose="020B0602020104020603" pitchFamily="34" charset="77"/>
              </a:rPr>
              <a:t>ilegal</a:t>
            </a:r>
            <a:endParaRPr lang="en-US" sz="2400" dirty="0">
              <a:latin typeface="Tw Cen MT" panose="020B0602020104020603" pitchFamily="34" charset="77"/>
            </a:endParaRPr>
          </a:p>
          <a:p>
            <a:pPr marL="742950" lvl="1" indent="-285750">
              <a:lnSpc>
                <a:spcPct val="150000"/>
              </a:lnSpc>
              <a:buFont typeface="Arial" panose="020B0604020202020204" pitchFamily="34" charset="0"/>
              <a:buChar char="•"/>
            </a:pPr>
            <a:r>
              <a:rPr lang="en-US" sz="2400" dirty="0" err="1">
                <a:latin typeface="Tw Cen MT" panose="020B0602020104020603" pitchFamily="34" charset="77"/>
              </a:rPr>
              <a:t>Servidores</a:t>
            </a:r>
            <a:r>
              <a:rPr lang="en-US" sz="2400" dirty="0">
                <a:latin typeface="Tw Cen MT" panose="020B0602020104020603" pitchFamily="34" charset="77"/>
              </a:rPr>
              <a:t> </a:t>
            </a:r>
            <a:r>
              <a:rPr lang="en-US" sz="2400" dirty="0" err="1">
                <a:latin typeface="Tw Cen MT" panose="020B0602020104020603" pitchFamily="34" charset="77"/>
              </a:rPr>
              <a:t>comprometidos</a:t>
            </a:r>
            <a:endParaRPr lang="en-US" sz="2400" dirty="0">
              <a:latin typeface="Tw Cen MT" panose="020B0602020104020603" pitchFamily="34" charset="77"/>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400" y="4343400"/>
            <a:ext cx="740026" cy="740026"/>
          </a:xfrm>
          <a:prstGeom prst="rect">
            <a:avLst/>
          </a:prstGeom>
        </p:spPr>
      </p:pic>
      <p:grpSp>
        <p:nvGrpSpPr>
          <p:cNvPr id="32" name="Group 31"/>
          <p:cNvGrpSpPr/>
          <p:nvPr/>
        </p:nvGrpSpPr>
        <p:grpSpPr>
          <a:xfrm>
            <a:off x="875141" y="3000960"/>
            <a:ext cx="1711128" cy="615281"/>
            <a:chOff x="5896755" y="3921626"/>
            <a:chExt cx="1711128" cy="615281"/>
          </a:xfrm>
        </p:grpSpPr>
        <p:pic>
          <p:nvPicPr>
            <p:cNvPr id="35" name="Picture 34"/>
            <p:cNvPicPr>
              <a:picLocks noChangeAspect="1"/>
            </p:cNvPicPr>
            <p:nvPr/>
          </p:nvPicPr>
          <p:blipFill>
            <a:blip r:embed="rId8">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36" name="Picture 35"/>
            <p:cNvPicPr>
              <a:picLocks noChangeAspect="1"/>
            </p:cNvPicPr>
            <p:nvPr/>
          </p:nvPicPr>
          <p:blipFill>
            <a:blip r:embed="rId8">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37" name="Picture 36"/>
            <p:cNvPicPr>
              <a:picLocks noChangeAspect="1"/>
            </p:cNvPicPr>
            <p:nvPr/>
          </p:nvPicPr>
          <p:blipFill>
            <a:blip r:embed="rId8">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grpSp>
        <p:nvGrpSpPr>
          <p:cNvPr id="62" name="Group 61"/>
          <p:cNvGrpSpPr/>
          <p:nvPr/>
        </p:nvGrpSpPr>
        <p:grpSpPr>
          <a:xfrm>
            <a:off x="2646450" y="2162877"/>
            <a:ext cx="1228047" cy="603339"/>
            <a:chOff x="6157200" y="4437319"/>
            <a:chExt cx="1228047" cy="603339"/>
          </a:xfrm>
        </p:grpSpPr>
        <p:pic>
          <p:nvPicPr>
            <p:cNvPr id="63" name="Picture 62"/>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4" name="Picture 63"/>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5" name="Picture 64"/>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66" name="Group 65"/>
          <p:cNvGrpSpPr/>
          <p:nvPr/>
        </p:nvGrpSpPr>
        <p:grpSpPr>
          <a:xfrm>
            <a:off x="2798850" y="2315277"/>
            <a:ext cx="1228047" cy="603339"/>
            <a:chOff x="6157200" y="4437319"/>
            <a:chExt cx="1228047" cy="603339"/>
          </a:xfrm>
        </p:grpSpPr>
        <p:pic>
          <p:nvPicPr>
            <p:cNvPr id="67" name="Picture 66"/>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8" name="Picture 67"/>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9" name="Picture 68"/>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70" name="Group 69"/>
          <p:cNvGrpSpPr/>
          <p:nvPr/>
        </p:nvGrpSpPr>
        <p:grpSpPr>
          <a:xfrm>
            <a:off x="2951250" y="2467677"/>
            <a:ext cx="1228047" cy="603339"/>
            <a:chOff x="6157200" y="4437319"/>
            <a:chExt cx="1228047" cy="603339"/>
          </a:xfrm>
        </p:grpSpPr>
        <p:pic>
          <p:nvPicPr>
            <p:cNvPr id="71" name="Picture 70"/>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72" name="Picture 71"/>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73" name="Picture 72"/>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sp>
        <p:nvSpPr>
          <p:cNvPr id="34" name="Title 5">
            <a:extLst>
              <a:ext uri="{FF2B5EF4-FFF2-40B4-BE49-F238E27FC236}">
                <a16:creationId xmlns:a16="http://schemas.microsoft.com/office/drawing/2014/main" id="{4C7332EB-750B-244B-BA9D-AC5D5FBA531E}"/>
              </a:ext>
            </a:extLst>
          </p:cNvPr>
          <p:cNvSpPr>
            <a:spLocks noGrp="1"/>
          </p:cNvSpPr>
          <p:nvPr>
            <p:ph type="title"/>
          </p:nvPr>
        </p:nvSpPr>
        <p:spPr>
          <a:xfrm>
            <a:off x="1103741" y="228600"/>
            <a:ext cx="7811659" cy="838200"/>
          </a:xfrm>
        </p:spPr>
        <p:txBody>
          <a:bodyPr>
            <a:normAutofit fontScale="90000"/>
          </a:bodyPr>
          <a:lstStyle/>
          <a:p>
            <a:r>
              <a:rPr lang="en-US" dirty="0"/>
              <a:t>Um </a:t>
            </a:r>
            <a:r>
              <a:rPr lang="en-US" dirty="0" err="1"/>
              <a:t>problema</a:t>
            </a:r>
            <a:r>
              <a:rPr lang="en-US" dirty="0"/>
              <a:t> de </a:t>
            </a:r>
            <a:r>
              <a:rPr lang="en-US" dirty="0" err="1"/>
              <a:t>segurança</a:t>
            </a:r>
            <a:r>
              <a:rPr lang="en-US" dirty="0"/>
              <a:t> </a:t>
            </a:r>
            <a:r>
              <a:rPr lang="en-US" dirty="0" err="1"/>
              <a:t>particularmente</a:t>
            </a:r>
            <a:r>
              <a:rPr lang="en-US" dirty="0"/>
              <a:t> </a:t>
            </a:r>
            <a:r>
              <a:rPr lang="en-US" dirty="0" err="1"/>
              <a:t>difícil</a:t>
            </a:r>
            <a:endParaRPr lang="en-US" dirty="0"/>
          </a:p>
        </p:txBody>
      </p:sp>
      <p:sp>
        <p:nvSpPr>
          <p:cNvPr id="2" name="Date Placeholder 1">
            <a:extLst>
              <a:ext uri="{FF2B5EF4-FFF2-40B4-BE49-F238E27FC236}">
                <a16:creationId xmlns:a16="http://schemas.microsoft.com/office/drawing/2014/main" id="{B97D13C8-46FB-F64B-BD77-11E9D0FEBCC8}"/>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3F009BC4-1BBC-9144-9E8D-455AC21BB6BA}"/>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663221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48</a:t>
            </a:fld>
            <a:endParaRPr lang="en-US"/>
          </a:p>
        </p:txBody>
      </p:sp>
      <p:pic>
        <p:nvPicPr>
          <p:cNvPr id="4" name="Picture 3"/>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cxnSp>
        <p:nvCxnSpPr>
          <p:cNvPr id="5" name="Elbow Connector 4"/>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8" name="Group 7"/>
          <p:cNvGrpSpPr/>
          <p:nvPr/>
        </p:nvGrpSpPr>
        <p:grpSpPr>
          <a:xfrm>
            <a:off x="2646450" y="2162877"/>
            <a:ext cx="1228047" cy="603339"/>
            <a:chOff x="6157200" y="4437319"/>
            <a:chExt cx="1228047" cy="603339"/>
          </a:xfrm>
        </p:grpSpPr>
        <p:pic>
          <p:nvPicPr>
            <p:cNvPr id="9" name="Picture 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0" name="Picture 9"/>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1" name="Picture 10"/>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2" name="Group 11"/>
          <p:cNvGrpSpPr/>
          <p:nvPr/>
        </p:nvGrpSpPr>
        <p:grpSpPr>
          <a:xfrm>
            <a:off x="2798850" y="2315277"/>
            <a:ext cx="1228047" cy="603339"/>
            <a:chOff x="6157200" y="4437319"/>
            <a:chExt cx="1228047" cy="603339"/>
          </a:xfrm>
        </p:grpSpPr>
        <p:pic>
          <p:nvPicPr>
            <p:cNvPr id="13" name="Picture 12"/>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4" name="Picture 13"/>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5" name="Picture 14"/>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6" name="Group 15"/>
          <p:cNvGrpSpPr/>
          <p:nvPr/>
        </p:nvGrpSpPr>
        <p:grpSpPr>
          <a:xfrm>
            <a:off x="2951250" y="2467677"/>
            <a:ext cx="1228047" cy="603339"/>
            <a:chOff x="6157200" y="4437319"/>
            <a:chExt cx="1228047" cy="603339"/>
          </a:xfrm>
        </p:grpSpPr>
        <p:pic>
          <p:nvPicPr>
            <p:cNvPr id="17" name="Picture 1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8" name="Picture 17"/>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9" name="Picture 1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20" name="Group 19"/>
          <p:cNvGrpSpPr/>
          <p:nvPr/>
        </p:nvGrpSpPr>
        <p:grpSpPr>
          <a:xfrm>
            <a:off x="875141" y="3000960"/>
            <a:ext cx="1711128" cy="615281"/>
            <a:chOff x="5896755" y="3921626"/>
            <a:chExt cx="1711128" cy="615281"/>
          </a:xfrm>
        </p:grpSpPr>
        <p:pic>
          <p:nvPicPr>
            <p:cNvPr id="21" name="Picture 20"/>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22" name="Picture 21"/>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23" name="Picture 22"/>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pic>
        <p:nvPicPr>
          <p:cNvPr id="24" name="Picture 23"/>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26" name="Picture 25"/>
          <p:cNvPicPr>
            <a:picLocks noChangeAspect="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cxnSp>
        <p:nvCxnSpPr>
          <p:cNvPr id="28" name="Straight Connector 27"/>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07558" y="5943600"/>
            <a:ext cx="2308645" cy="461665"/>
          </a:xfrm>
          <a:prstGeom prst="rect">
            <a:avLst/>
          </a:prstGeom>
          <a:noFill/>
        </p:spPr>
        <p:txBody>
          <a:bodyPr wrap="none" rtlCol="0">
            <a:spAutoFit/>
          </a:bodyPr>
          <a:lstStyle/>
          <a:p>
            <a:pPr algn="ctr"/>
            <a:r>
              <a:rPr lang="en-US" sz="1200" dirty="0">
                <a:latin typeface="Consolas" panose="020B0609020204030204" pitchFamily="49" charset="0"/>
                <a:cs typeface="Consolas" panose="020B0609020204030204" pitchFamily="49" charset="0"/>
              </a:rPr>
              <a:t>The quick brown fox jumps</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over the lazy dog</a:t>
            </a:r>
          </a:p>
        </p:txBody>
      </p:sp>
      <p:sp>
        <p:nvSpPr>
          <p:cNvPr id="29" name="Rectangle 28"/>
          <p:cNvSpPr/>
          <p:nvPr/>
        </p:nvSpPr>
        <p:spPr>
          <a:xfrm>
            <a:off x="6099880" y="5140528"/>
            <a:ext cx="1524000" cy="499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Encr</a:t>
            </a:r>
            <a:endParaRPr lang="en-US" sz="1400" dirty="0"/>
          </a:p>
        </p:txBody>
      </p:sp>
      <p:cxnSp>
        <p:nvCxnSpPr>
          <p:cNvPr id="31" name="Straight Arrow Connector 30"/>
          <p:cNvCxnSpPr>
            <a:stCxn id="27" idx="0"/>
            <a:endCxn id="29" idx="2"/>
          </p:cNvCxnSpPr>
          <p:nvPr/>
        </p:nvCxnSpPr>
        <p:spPr>
          <a:xfrm flipH="1" flipV="1">
            <a:off x="6861880" y="5640275"/>
            <a:ext cx="1" cy="303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410200" y="3578323"/>
            <a:ext cx="2903359" cy="646331"/>
          </a:xfrm>
          <a:prstGeom prst="rect">
            <a:avLst/>
          </a:prstGeom>
          <a:noFill/>
        </p:spPr>
        <p:txBody>
          <a:bodyPr wrap="none" rtlCol="0">
            <a:spAutoFit/>
          </a:bodyPr>
          <a:lstStyle/>
          <a:p>
            <a:r>
              <a:rPr lang="en-US" sz="1200" dirty="0">
                <a:latin typeface="Consolas" panose="020B0609020204030204" pitchFamily="49" charset="0"/>
                <a:cs typeface="Consolas" panose="020B0609020204030204" pitchFamily="49" charset="0"/>
              </a:rPr>
              <a:t>a7be1a6997ad739bd8c9ca451f618b61</a:t>
            </a:r>
          </a:p>
          <a:p>
            <a:r>
              <a:rPr lang="en-US" sz="1200" dirty="0">
                <a:latin typeface="Consolas" panose="020B0609020204030204" pitchFamily="49" charset="0"/>
                <a:cs typeface="Consolas" panose="020B0609020204030204" pitchFamily="49" charset="0"/>
              </a:rPr>
              <a:t>b6ff744ed2c2c9bf6c590cbf0469bf41</a:t>
            </a:r>
          </a:p>
          <a:p>
            <a:r>
              <a:rPr lang="en-US" sz="1200" dirty="0">
                <a:latin typeface="Consolas" panose="020B0609020204030204" pitchFamily="49" charset="0"/>
                <a:cs typeface="Consolas" panose="020B0609020204030204" pitchFamily="49" charset="0"/>
              </a:rPr>
              <a:t>47f7f7bc95353e03f96c32bcfd8058df</a:t>
            </a:r>
          </a:p>
        </p:txBody>
      </p:sp>
      <p:cxnSp>
        <p:nvCxnSpPr>
          <p:cNvPr id="33" name="Straight Arrow Connector 32"/>
          <p:cNvCxnSpPr>
            <a:endCxn id="32" idx="2"/>
          </p:cNvCxnSpPr>
          <p:nvPr/>
        </p:nvCxnSpPr>
        <p:spPr>
          <a:xfrm flipH="1" flipV="1">
            <a:off x="6861880" y="4224654"/>
            <a:ext cx="1" cy="865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8313559" y="5152800"/>
            <a:ext cx="547282" cy="48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cs typeface="Consolas" panose="020B0609020204030204" pitchFamily="49" charset="0"/>
              </a:rPr>
              <a:t>Key</a:t>
            </a:r>
          </a:p>
        </p:txBody>
      </p:sp>
      <p:cxnSp>
        <p:nvCxnSpPr>
          <p:cNvPr id="37" name="Straight Arrow Connector 36"/>
          <p:cNvCxnSpPr>
            <a:stCxn id="35" idx="1"/>
            <a:endCxn id="29" idx="3"/>
          </p:cNvCxnSpPr>
          <p:nvPr/>
        </p:nvCxnSpPr>
        <p:spPr>
          <a:xfrm flipH="1" flipV="1">
            <a:off x="7623880" y="5390402"/>
            <a:ext cx="689679" cy="6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5867" y="1775971"/>
            <a:ext cx="740026" cy="740026"/>
          </a:xfrm>
          <a:prstGeom prst="rect">
            <a:avLst/>
          </a:prstGeom>
        </p:spPr>
      </p:pic>
      <p:pic>
        <p:nvPicPr>
          <p:cNvPr id="39" name="Picture 3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76832" y="2754074"/>
            <a:ext cx="770094" cy="770094"/>
          </a:xfrm>
          <a:prstGeom prst="rect">
            <a:avLst/>
          </a:prstGeom>
        </p:spPr>
      </p:pic>
      <p:pic>
        <p:nvPicPr>
          <p:cNvPr id="30" name="Picture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418713">
            <a:off x="7805547" y="5040818"/>
            <a:ext cx="398908" cy="398908"/>
          </a:xfrm>
          <a:prstGeom prst="rect">
            <a:avLst/>
          </a:prstGeom>
        </p:spPr>
      </p:pic>
      <p:sp>
        <p:nvSpPr>
          <p:cNvPr id="40" name="Title 1">
            <a:extLst>
              <a:ext uri="{FF2B5EF4-FFF2-40B4-BE49-F238E27FC236}">
                <a16:creationId xmlns:a16="http://schemas.microsoft.com/office/drawing/2014/main" id="{258ABA85-9BC5-4C4B-8625-FB22300EEC48}"/>
              </a:ext>
            </a:extLst>
          </p:cNvPr>
          <p:cNvSpPr>
            <a:spLocks noGrp="1"/>
          </p:cNvSpPr>
          <p:nvPr>
            <p:ph type="title"/>
          </p:nvPr>
        </p:nvSpPr>
        <p:spPr>
          <a:xfrm>
            <a:off x="1091698" y="228600"/>
            <a:ext cx="7595102" cy="838200"/>
          </a:xfrm>
        </p:spPr>
        <p:txBody>
          <a:bodyPr/>
          <a:lstStyle/>
          <a:p>
            <a:r>
              <a:rPr lang="en-US" dirty="0" err="1"/>
              <a:t>Abordagem</a:t>
            </a:r>
            <a:r>
              <a:rPr lang="en-US" dirty="0"/>
              <a:t> natural: </a:t>
            </a:r>
            <a:r>
              <a:rPr lang="en-US" dirty="0" err="1"/>
              <a:t>Encriptação</a:t>
            </a:r>
            <a:r>
              <a:rPr lang="en-US" dirty="0"/>
              <a:t> de dados</a:t>
            </a:r>
          </a:p>
        </p:txBody>
      </p:sp>
      <p:sp>
        <p:nvSpPr>
          <p:cNvPr id="2" name="Date Placeholder 1">
            <a:extLst>
              <a:ext uri="{FF2B5EF4-FFF2-40B4-BE49-F238E27FC236}">
                <a16:creationId xmlns:a16="http://schemas.microsoft.com/office/drawing/2014/main" id="{23E423E4-B024-7F4B-A0F4-8B24EBAD7A9A}"/>
              </a:ext>
            </a:extLst>
          </p:cNvPr>
          <p:cNvSpPr>
            <a:spLocks noGrp="1"/>
          </p:cNvSpPr>
          <p:nvPr>
            <p:ph type="dt" sz="half" idx="10"/>
          </p:nvPr>
        </p:nvSpPr>
        <p:spPr/>
        <p:txBody>
          <a:bodyPr/>
          <a:lstStyle/>
          <a:p>
            <a:r>
              <a:rPr lang="en-US"/>
              <a:t>2019</a:t>
            </a:r>
            <a:endParaRPr lang="en-US" dirty="0"/>
          </a:p>
        </p:txBody>
      </p:sp>
      <p:sp>
        <p:nvSpPr>
          <p:cNvPr id="34" name="Footer Placeholder 33">
            <a:extLst>
              <a:ext uri="{FF2B5EF4-FFF2-40B4-BE49-F238E27FC236}">
                <a16:creationId xmlns:a16="http://schemas.microsoft.com/office/drawing/2014/main" id="{5C9E8F49-3D2A-1A4A-A9E9-6F2DCF37D2BA}"/>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164658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914400" y="3886200"/>
            <a:ext cx="6705600" cy="457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14400" y="3505200"/>
            <a:ext cx="746760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315200" y="3200400"/>
            <a:ext cx="1066800" cy="304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err="1"/>
              <a:t>Recomendação</a:t>
            </a:r>
            <a:r>
              <a:rPr lang="en-US" dirty="0"/>
              <a:t> de </a:t>
            </a:r>
            <a:r>
              <a:rPr lang="en-US" dirty="0" err="1"/>
              <a:t>segurança</a:t>
            </a:r>
            <a:r>
              <a:rPr lang="en-US" dirty="0"/>
              <a:t> da Amazon AWS</a:t>
            </a:r>
          </a:p>
        </p:txBody>
      </p:sp>
      <p:sp>
        <p:nvSpPr>
          <p:cNvPr id="3" name="Slide Number Placeholder 2"/>
          <p:cNvSpPr>
            <a:spLocks noGrp="1"/>
          </p:cNvSpPr>
          <p:nvPr>
            <p:ph type="sldNum" sz="quarter" idx="12"/>
          </p:nvPr>
        </p:nvSpPr>
        <p:spPr/>
        <p:txBody>
          <a:bodyPr/>
          <a:lstStyle/>
          <a:p>
            <a:fld id="{BACC0D7D-E0FC-49BF-B4A2-5B13217C58F0}" type="slidenum">
              <a:rPr lang="en-US" smtClean="0"/>
              <a:t>49</a:t>
            </a:fld>
            <a:endParaRPr lang="en-US"/>
          </a:p>
        </p:txBody>
      </p:sp>
      <p:sp>
        <p:nvSpPr>
          <p:cNvPr id="5" name="Rectangle 1"/>
          <p:cNvSpPr>
            <a:spLocks noChangeArrowheads="1"/>
          </p:cNvSpPr>
          <p:nvPr/>
        </p:nvSpPr>
        <p:spPr bwMode="auto">
          <a:xfrm flipH="1">
            <a:off x="914400" y="2089665"/>
            <a:ext cx="7467600" cy="290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 tIns="-60306" rIns="6348" bIns="7935"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libri" panose="020F0502020204030204" pitchFamily="34" charset="0"/>
                <a:cs typeface="Arial" panose="020B0604020202020204" pitchFamily="34" charset="0"/>
              </a:rPr>
              <a:t>7.2. Security.</a:t>
            </a:r>
            <a:r>
              <a:rPr kumimoji="0" lang="en-US" sz="1600" i="0" u="none" strike="noStrike" cap="none" normalizeH="0" baseline="0" dirty="0">
                <a:ln>
                  <a:noFill/>
                </a:ln>
                <a:solidFill>
                  <a:srgbClr val="000000"/>
                </a:solidFill>
                <a:effectLst/>
                <a:latin typeface="Calibri" panose="020F0502020204030204" pitchFamily="34" charset="0"/>
                <a:cs typeface="Arial" panose="020B0604020202020204" pitchFamily="34" charset="0"/>
              </a:rPr>
              <a:t> We strive to keep Your Content secure, but cannot guarantee that we will be successful at doing so, given the nature of the Internet.  Accordingly, without limitation to Section 4.3 above and Section 11.5 below, you acknowledge that you bear sole responsibility for adequate security, protection and backup of Your Content.  We strongly encourage you, where available and appropriate, to use encryption technology to protect Your Content from unauthorized access and to routinely archive Your Content.  We will have no liability to you for any unauthorized access or use, corruption, deletion, destruction or loss of any of Your Content.</a:t>
            </a:r>
            <a:endParaRPr kumimoji="0" lang="en-US" sz="3600" i="0" u="none" strike="noStrike" cap="none" normalizeH="0" baseline="0" dirty="0">
              <a:ln>
                <a:noFill/>
              </a:ln>
              <a:solidFill>
                <a:schemeClr val="tx1"/>
              </a:solidFill>
              <a:effectLst/>
              <a:latin typeface="Calibri" panose="020F0502020204030204" pitchFamily="34" charset="0"/>
            </a:endParaRPr>
          </a:p>
        </p:txBody>
      </p:sp>
      <p:sp>
        <p:nvSpPr>
          <p:cNvPr id="10" name="TextBox 9"/>
          <p:cNvSpPr txBox="1"/>
          <p:nvPr/>
        </p:nvSpPr>
        <p:spPr>
          <a:xfrm>
            <a:off x="995341" y="5806073"/>
            <a:ext cx="7305718" cy="338554"/>
          </a:xfrm>
          <a:prstGeom prst="rect">
            <a:avLst/>
          </a:prstGeom>
          <a:noFill/>
        </p:spPr>
        <p:txBody>
          <a:bodyPr wrap="none" rtlCol="0">
            <a:spAutoFit/>
          </a:bodyPr>
          <a:lstStyle/>
          <a:p>
            <a:r>
              <a:rPr lang="en-US" sz="1600" dirty="0">
                <a:latin typeface="Calibri" panose="020F0502020204030204" pitchFamily="34" charset="0"/>
              </a:rPr>
              <a:t>Source: http://aws-portal.amazon.com/gp/aws/developer/terms-and-conditions.html</a:t>
            </a:r>
          </a:p>
        </p:txBody>
      </p:sp>
      <p:sp>
        <p:nvSpPr>
          <p:cNvPr id="6" name="Date Placeholder 5">
            <a:extLst>
              <a:ext uri="{FF2B5EF4-FFF2-40B4-BE49-F238E27FC236}">
                <a16:creationId xmlns:a16="http://schemas.microsoft.com/office/drawing/2014/main" id="{B6A6BC47-BA72-1A4F-9D7B-7D8B2E962941}"/>
              </a:ext>
            </a:extLst>
          </p:cNvPr>
          <p:cNvSpPr>
            <a:spLocks noGrp="1"/>
          </p:cNvSpPr>
          <p:nvPr>
            <p:ph type="dt" sz="half" idx="10"/>
          </p:nvPr>
        </p:nvSpPr>
        <p:spPr/>
        <p:txBody>
          <a:bodyPr/>
          <a:lstStyle/>
          <a:p>
            <a:r>
              <a:rPr lang="en-US"/>
              <a:t>2019</a:t>
            </a:r>
            <a:endParaRPr lang="en-US" dirty="0"/>
          </a:p>
        </p:txBody>
      </p:sp>
      <p:sp>
        <p:nvSpPr>
          <p:cNvPr id="8" name="Footer Placeholder 7">
            <a:extLst>
              <a:ext uri="{FF2B5EF4-FFF2-40B4-BE49-F238E27FC236}">
                <a16:creationId xmlns:a16="http://schemas.microsoft.com/office/drawing/2014/main" id="{2BED7843-00AA-3049-9697-45B24F213F63}"/>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940603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8DE7A-07D9-E448-AC47-D4A7CAC8AAEB}"/>
              </a:ext>
            </a:extLst>
          </p:cNvPr>
          <p:cNvSpPr>
            <a:spLocks noGrp="1"/>
          </p:cNvSpPr>
          <p:nvPr>
            <p:ph type="title"/>
          </p:nvPr>
        </p:nvSpPr>
        <p:spPr/>
        <p:txBody>
          <a:bodyPr/>
          <a:lstStyle/>
          <a:p>
            <a:r>
              <a:rPr lang="en-US" dirty="0" err="1"/>
              <a:t>Quem</a:t>
            </a:r>
            <a:r>
              <a:rPr lang="en-US" dirty="0"/>
              <a:t> </a:t>
            </a:r>
            <a:r>
              <a:rPr lang="en-US" dirty="0" err="1"/>
              <a:t>utiliza</a:t>
            </a:r>
            <a:r>
              <a:rPr lang="en-US" dirty="0"/>
              <a:t> cloud computing?</a:t>
            </a:r>
          </a:p>
        </p:txBody>
      </p:sp>
      <p:sp>
        <p:nvSpPr>
          <p:cNvPr id="3" name="Date Placeholder 2">
            <a:extLst>
              <a:ext uri="{FF2B5EF4-FFF2-40B4-BE49-F238E27FC236}">
                <a16:creationId xmlns:a16="http://schemas.microsoft.com/office/drawing/2014/main" id="{F1DC9EC3-B9FD-164D-A6C5-52ECA8B06B81}"/>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77B6A3F1-1994-1846-AA4B-C4A6AF9B578A}"/>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1BE62980-BA3A-AA4D-ADCA-361ACE27A95B}"/>
              </a:ext>
            </a:extLst>
          </p:cNvPr>
          <p:cNvSpPr>
            <a:spLocks noGrp="1"/>
          </p:cNvSpPr>
          <p:nvPr>
            <p:ph type="sldNum" sz="quarter" idx="12"/>
          </p:nvPr>
        </p:nvSpPr>
        <p:spPr/>
        <p:txBody>
          <a:bodyPr/>
          <a:lstStyle/>
          <a:p>
            <a:fld id="{BAFC06C6-5388-EF48-9B75-F2C2BBFC0E68}" type="slidenum">
              <a:rPr lang="en-US" smtClean="0"/>
              <a:t>5</a:t>
            </a:fld>
            <a:endParaRPr lang="en-US" dirty="0"/>
          </a:p>
        </p:txBody>
      </p:sp>
      <p:sp>
        <p:nvSpPr>
          <p:cNvPr id="7" name="Content Placeholder 3">
            <a:extLst>
              <a:ext uri="{FF2B5EF4-FFF2-40B4-BE49-F238E27FC236}">
                <a16:creationId xmlns:a16="http://schemas.microsoft.com/office/drawing/2014/main" id="{B7161ABD-B3B6-6E43-BF56-08A069CACB83}"/>
              </a:ext>
            </a:extLst>
          </p:cNvPr>
          <p:cNvSpPr txBox="1">
            <a:spLocks/>
          </p:cNvSpPr>
          <p:nvPr/>
        </p:nvSpPr>
        <p:spPr>
          <a:xfrm>
            <a:off x="0" y="1354138"/>
            <a:ext cx="7772400" cy="4454525"/>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defTabSz="914400">
              <a:defRPr/>
            </a:pPr>
            <a:endParaRPr lang="en-US"/>
          </a:p>
          <a:p>
            <a:pPr defTabSz="914400">
              <a:defRPr/>
            </a:pPr>
            <a:endParaRPr lang="en-US" dirty="0"/>
          </a:p>
        </p:txBody>
      </p:sp>
      <p:pic>
        <p:nvPicPr>
          <p:cNvPr id="8" name="Picture 5">
            <a:extLst>
              <a:ext uri="{FF2B5EF4-FFF2-40B4-BE49-F238E27FC236}">
                <a16:creationId xmlns:a16="http://schemas.microsoft.com/office/drawing/2014/main" id="{21620041-CE00-2A4B-A3EA-3399494374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47800"/>
            <a:ext cx="3132138"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B719C835-B22A-214E-9790-F9A032F88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905000"/>
            <a:ext cx="1447800" cy="949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8">
            <a:extLst>
              <a:ext uri="{FF2B5EF4-FFF2-40B4-BE49-F238E27FC236}">
                <a16:creationId xmlns:a16="http://schemas.microsoft.com/office/drawing/2014/main" id="{479B0CE4-EE42-ED46-830D-E9675D7466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07163" y="1524000"/>
            <a:ext cx="1863725" cy="56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9">
            <a:extLst>
              <a:ext uri="{FF2B5EF4-FFF2-40B4-BE49-F238E27FC236}">
                <a16:creationId xmlns:a16="http://schemas.microsoft.com/office/drawing/2014/main" id="{6F12F0C9-072B-D445-A850-28AF598793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4446588"/>
            <a:ext cx="1552575" cy="655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0">
            <a:extLst>
              <a:ext uri="{FF2B5EF4-FFF2-40B4-BE49-F238E27FC236}">
                <a16:creationId xmlns:a16="http://schemas.microsoft.com/office/drawing/2014/main" id="{9028B164-3C03-804D-AEEA-D672D5C85CC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50075" y="2681288"/>
            <a:ext cx="1285875" cy="1271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1">
            <a:extLst>
              <a:ext uri="{FF2B5EF4-FFF2-40B4-BE49-F238E27FC236}">
                <a16:creationId xmlns:a16="http://schemas.microsoft.com/office/drawing/2014/main" id="{A399BA4B-0965-BC4B-8553-B8461B72E0D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58838" y="4989513"/>
            <a:ext cx="2063750" cy="552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2">
            <a:extLst>
              <a:ext uri="{FF2B5EF4-FFF2-40B4-BE49-F238E27FC236}">
                <a16:creationId xmlns:a16="http://schemas.microsoft.com/office/drawing/2014/main" id="{D3303F28-EB45-4D46-9DE3-AFFE866CC13E}"/>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09800" y="2641600"/>
            <a:ext cx="1009650" cy="933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3">
            <a:extLst>
              <a:ext uri="{FF2B5EF4-FFF2-40B4-BE49-F238E27FC236}">
                <a16:creationId xmlns:a16="http://schemas.microsoft.com/office/drawing/2014/main" id="{780D9BFD-41CF-E64D-8227-D13AB682F8B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66750" y="3881438"/>
            <a:ext cx="1431925" cy="565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4">
            <a:extLst>
              <a:ext uri="{FF2B5EF4-FFF2-40B4-BE49-F238E27FC236}">
                <a16:creationId xmlns:a16="http://schemas.microsoft.com/office/drawing/2014/main" id="{0F04B271-E766-0346-8704-BFEB2CA2438E}"/>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949700" y="3590925"/>
            <a:ext cx="1828800" cy="720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5">
            <a:extLst>
              <a:ext uri="{FF2B5EF4-FFF2-40B4-BE49-F238E27FC236}">
                <a16:creationId xmlns:a16="http://schemas.microsoft.com/office/drawing/2014/main" id="{0B153639-92D5-0A4B-98E8-320A889C0394}"/>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218113" y="4741863"/>
            <a:ext cx="1450975" cy="1401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6">
            <a:extLst>
              <a:ext uri="{FF2B5EF4-FFF2-40B4-BE49-F238E27FC236}">
                <a16:creationId xmlns:a16="http://schemas.microsoft.com/office/drawing/2014/main" id="{A14279E7-65F3-EB47-A1C5-AFDEE1B2E30B}"/>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505200" y="4883150"/>
            <a:ext cx="1295400"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7">
            <a:extLst>
              <a:ext uri="{FF2B5EF4-FFF2-40B4-BE49-F238E27FC236}">
                <a16:creationId xmlns:a16="http://schemas.microsoft.com/office/drawing/2014/main" id="{21EA9CA9-0E00-4841-B38D-8FF1AF893A59}"/>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06413" y="2632075"/>
            <a:ext cx="8763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99755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50</a:t>
            </a:fld>
            <a:endParaRPr lang="en-US"/>
          </a:p>
        </p:txBody>
      </p:sp>
      <p:pic>
        <p:nvPicPr>
          <p:cNvPr id="20" name="Picture 19"/>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t="7156"/>
          <a:stretch/>
        </p:blipFill>
        <p:spPr>
          <a:xfrm>
            <a:off x="228600" y="1219199"/>
            <a:ext cx="4876800" cy="4527801"/>
          </a:xfrm>
          <a:prstGeom prst="rect">
            <a:avLst/>
          </a:prstGeom>
          <a:solidFill>
            <a:schemeClr val="bg1"/>
          </a:solidFill>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sp>
        <p:nvSpPr>
          <p:cNvPr id="5" name="Title 4">
            <a:extLst>
              <a:ext uri="{FF2B5EF4-FFF2-40B4-BE49-F238E27FC236}">
                <a16:creationId xmlns:a16="http://schemas.microsoft.com/office/drawing/2014/main" id="{5C43EF15-B4BB-0A4A-A5B1-81493E835021}"/>
              </a:ext>
            </a:extLst>
          </p:cNvPr>
          <p:cNvSpPr>
            <a:spLocks noGrp="1"/>
          </p:cNvSpPr>
          <p:nvPr>
            <p:ph type="title"/>
          </p:nvPr>
        </p:nvSpPr>
        <p:spPr/>
        <p:txBody>
          <a:bodyPr>
            <a:normAutofit fontScale="90000"/>
          </a:bodyPr>
          <a:lstStyle/>
          <a:p>
            <a:r>
              <a:rPr lang="en-US" dirty="0"/>
              <a:t>E se </a:t>
            </a:r>
            <a:r>
              <a:rPr lang="en-US" dirty="0" err="1"/>
              <a:t>os</a:t>
            </a:r>
            <a:r>
              <a:rPr lang="en-US" dirty="0"/>
              <a:t> dados </a:t>
            </a:r>
            <a:r>
              <a:rPr lang="en-US" dirty="0" err="1"/>
              <a:t>estiverem</a:t>
            </a:r>
            <a:r>
              <a:rPr lang="en-US" dirty="0"/>
              <a:t> </a:t>
            </a:r>
            <a:r>
              <a:rPr lang="en-US" dirty="0" err="1"/>
              <a:t>em</a:t>
            </a:r>
            <a:r>
              <a:rPr lang="en-US" dirty="0"/>
              <a:t> bases de dados?</a:t>
            </a:r>
          </a:p>
        </p:txBody>
      </p:sp>
      <p:sp>
        <p:nvSpPr>
          <p:cNvPr id="2" name="TextBox 1">
            <a:extLst>
              <a:ext uri="{FF2B5EF4-FFF2-40B4-BE49-F238E27FC236}">
                <a16:creationId xmlns:a16="http://schemas.microsoft.com/office/drawing/2014/main" id="{AB0821EE-1C06-4A44-B02B-EFC9EA91A14C}"/>
              </a:ext>
            </a:extLst>
          </p:cNvPr>
          <p:cNvSpPr txBox="1"/>
          <p:nvPr/>
        </p:nvSpPr>
        <p:spPr>
          <a:xfrm>
            <a:off x="5333999" y="1564262"/>
            <a:ext cx="3581401" cy="1200329"/>
          </a:xfrm>
          <a:prstGeom prst="rect">
            <a:avLst/>
          </a:prstGeom>
          <a:noFill/>
        </p:spPr>
        <p:txBody>
          <a:bodyPr wrap="square" rtlCol="0">
            <a:spAutoFit/>
          </a:bodyPr>
          <a:lstStyle/>
          <a:p>
            <a:r>
              <a:rPr lang="en-US" sz="2400" dirty="0"/>
              <a:t>Que </a:t>
            </a:r>
            <a:r>
              <a:rPr lang="en-US" sz="2400" dirty="0" err="1"/>
              <a:t>implicações</a:t>
            </a:r>
            <a:r>
              <a:rPr lang="en-US" sz="2400" dirty="0"/>
              <a:t> </a:t>
            </a:r>
            <a:r>
              <a:rPr lang="en-US" sz="2400" dirty="0" err="1"/>
              <a:t>tem</a:t>
            </a:r>
            <a:r>
              <a:rPr lang="en-US" sz="2400" dirty="0"/>
              <a:t> a </a:t>
            </a:r>
            <a:r>
              <a:rPr lang="en-US" sz="2400" dirty="0" err="1"/>
              <a:t>encriptação</a:t>
            </a:r>
            <a:r>
              <a:rPr lang="en-US" sz="2400" dirty="0"/>
              <a:t> de dados </a:t>
            </a:r>
            <a:r>
              <a:rPr lang="en-US" sz="2400" dirty="0" err="1"/>
              <a:t>em</a:t>
            </a:r>
            <a:r>
              <a:rPr lang="en-US" sz="2400" dirty="0"/>
              <a:t> </a:t>
            </a:r>
            <a:r>
              <a:rPr lang="en-US" sz="2400" dirty="0" err="1"/>
              <a:t>termos</a:t>
            </a:r>
            <a:r>
              <a:rPr lang="en-US" sz="2400" dirty="0"/>
              <a:t> de </a:t>
            </a:r>
            <a:r>
              <a:rPr lang="en-US" sz="2400" dirty="0" err="1"/>
              <a:t>funcionalidade</a:t>
            </a:r>
            <a:r>
              <a:rPr lang="en-US" sz="2400" dirty="0"/>
              <a:t>?</a:t>
            </a:r>
          </a:p>
        </p:txBody>
      </p:sp>
      <p:sp>
        <p:nvSpPr>
          <p:cNvPr id="4" name="Date Placeholder 3">
            <a:extLst>
              <a:ext uri="{FF2B5EF4-FFF2-40B4-BE49-F238E27FC236}">
                <a16:creationId xmlns:a16="http://schemas.microsoft.com/office/drawing/2014/main" id="{E1F132A2-01C6-3D48-824E-0BDB95039F66}"/>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2A255850-CBCC-864D-9D7C-A61D7E2FD80B}"/>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903969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51</a:t>
            </a:fld>
            <a:endParaRPr lang="en-US"/>
          </a:p>
        </p:txBody>
      </p:sp>
      <p:pic>
        <p:nvPicPr>
          <p:cNvPr id="20" name="Picture 19"/>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graphicFrame>
        <p:nvGraphicFramePr>
          <p:cNvPr id="5" name="Table 4"/>
          <p:cNvGraphicFramePr>
            <a:graphicFrameLocks noGrp="1"/>
          </p:cNvGraphicFramePr>
          <p:nvPr>
            <p:extLst/>
          </p:nvPr>
        </p:nvGraphicFramePr>
        <p:xfrm>
          <a:off x="4953000" y="1600200"/>
          <a:ext cx="4191000" cy="457200"/>
        </p:xfrm>
        <a:graphic>
          <a:graphicData uri="http://schemas.openxmlformats.org/drawingml/2006/table">
            <a:tbl>
              <a:tblPr bandRow="1">
                <a:tableStyleId>{5940675A-B579-460E-94D1-54222C63F5DA}</a:tableStyleId>
              </a:tblPr>
              <a:tblGrid>
                <a:gridCol w="838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228600">
                  <a:extLst>
                    <a:ext uri="{9D8B030D-6E8A-4147-A177-3AD203B41FA5}">
                      <a16:colId xmlns:a16="http://schemas.microsoft.com/office/drawing/2014/main" val="20005"/>
                    </a:ext>
                  </a:extLst>
                </a:gridCol>
              </a:tblGrid>
              <a:tr h="370840">
                <a:tc>
                  <a:txBody>
                    <a:bodyPr/>
                    <a:lstStyle/>
                    <a:p>
                      <a:pPr algn="ctr"/>
                      <a:r>
                        <a:rPr lang="en-US" sz="1200" dirty="0" err="1"/>
                        <a:t>StudentId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Name</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t>Addr</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GPA</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t>Credit</a:t>
                      </a:r>
                      <a:r>
                        <a:rPr lang="en-US" sz="1200" baseline="0" dirty="0" err="1"/>
                        <a:t>Card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a:t>
                      </a:r>
                      <a:endParaRPr lang="en-US" sz="1200" dirty="0">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10000"/>
                  </a:ext>
                </a:extLst>
              </a:tr>
            </a:tbl>
          </a:graphicData>
        </a:graphic>
      </p:graphicFrame>
      <p:sp>
        <p:nvSpPr>
          <p:cNvPr id="6" name="TextBox 5"/>
          <p:cNvSpPr txBox="1"/>
          <p:nvPr/>
        </p:nvSpPr>
        <p:spPr>
          <a:xfrm>
            <a:off x="4948042" y="1303201"/>
            <a:ext cx="843158" cy="276999"/>
          </a:xfrm>
          <a:prstGeom prst="rect">
            <a:avLst/>
          </a:prstGeom>
          <a:noFill/>
          <a:ln w="12700">
            <a:solidFill>
              <a:schemeClr val="tx1"/>
            </a:solidFill>
          </a:ln>
        </p:spPr>
        <p:txBody>
          <a:bodyPr wrap="square" rtlCol="0">
            <a:spAutoFit/>
          </a:bodyPr>
          <a:lstStyle/>
          <a:p>
            <a:r>
              <a:rPr lang="en-US" sz="1200" b="1" dirty="0">
                <a:latin typeface="Consolas" panose="020B0609020204030204" pitchFamily="49" charset="0"/>
                <a:cs typeface="Consolas" panose="020B0609020204030204" pitchFamily="49" charset="0"/>
              </a:rPr>
              <a:t>Student</a:t>
            </a:r>
          </a:p>
        </p:txBody>
      </p:sp>
      <p:graphicFrame>
        <p:nvGraphicFramePr>
          <p:cNvPr id="25" name="Table 24"/>
          <p:cNvGraphicFramePr>
            <a:graphicFrameLocks noGrp="1"/>
          </p:cNvGraphicFramePr>
          <p:nvPr>
            <p:extLst/>
          </p:nvPr>
        </p:nvGraphicFramePr>
        <p:xfrm>
          <a:off x="4953000" y="2506799"/>
          <a:ext cx="2514600" cy="370840"/>
        </p:xfrm>
        <a:graphic>
          <a:graphicData uri="http://schemas.openxmlformats.org/drawingml/2006/table">
            <a:tbl>
              <a:tblPr bandRow="1">
                <a:tableStyleId>{5940675A-B579-460E-94D1-54222C63F5DA}</a:tableStyleId>
              </a:tblPr>
              <a:tblGrid>
                <a:gridCol w="838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228600">
                  <a:extLst>
                    <a:ext uri="{9D8B030D-6E8A-4147-A177-3AD203B41FA5}">
                      <a16:colId xmlns:a16="http://schemas.microsoft.com/office/drawing/2014/main" val="20003"/>
                    </a:ext>
                  </a:extLst>
                </a:gridCol>
              </a:tblGrid>
              <a:tr h="370840">
                <a:tc>
                  <a:txBody>
                    <a:bodyPr/>
                    <a:lstStyle/>
                    <a:p>
                      <a:pPr algn="ctr"/>
                      <a:r>
                        <a:rPr lang="en-US" sz="1200" dirty="0" err="1"/>
                        <a:t>CourseId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Name</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latin typeface="+mn-lt"/>
                          <a:cs typeface="+mn-cs"/>
                        </a:rPr>
                        <a:t>InstrId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a:t>
                      </a:r>
                      <a:endParaRPr lang="en-US" sz="1200" dirty="0">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10000"/>
                  </a:ext>
                </a:extLst>
              </a:tr>
            </a:tbl>
          </a:graphicData>
        </a:graphic>
      </p:graphicFrame>
      <p:sp>
        <p:nvSpPr>
          <p:cNvPr id="26" name="TextBox 25"/>
          <p:cNvSpPr txBox="1"/>
          <p:nvPr/>
        </p:nvSpPr>
        <p:spPr>
          <a:xfrm>
            <a:off x="4948042" y="2209800"/>
            <a:ext cx="843158" cy="276999"/>
          </a:xfrm>
          <a:prstGeom prst="rect">
            <a:avLst/>
          </a:prstGeom>
          <a:noFill/>
          <a:ln w="12700">
            <a:solidFill>
              <a:schemeClr val="tx1"/>
            </a:solidFill>
          </a:ln>
        </p:spPr>
        <p:txBody>
          <a:bodyPr wrap="square" rtlCol="0" anchor="ctr">
            <a:spAutoFit/>
          </a:bodyPr>
          <a:lstStyle/>
          <a:p>
            <a:pPr algn="ctr"/>
            <a:r>
              <a:rPr lang="en-US" sz="1200" b="1" dirty="0">
                <a:latin typeface="Consolas" panose="020B0609020204030204" pitchFamily="49" charset="0"/>
                <a:cs typeface="Consolas" panose="020B0609020204030204" pitchFamily="49" charset="0"/>
              </a:rPr>
              <a:t>Course</a:t>
            </a:r>
          </a:p>
        </p:txBody>
      </p:sp>
      <p:graphicFrame>
        <p:nvGraphicFramePr>
          <p:cNvPr id="27" name="Table 26"/>
          <p:cNvGraphicFramePr>
            <a:graphicFrameLocks noGrp="1"/>
          </p:cNvGraphicFramePr>
          <p:nvPr>
            <p:extLst/>
          </p:nvPr>
        </p:nvGraphicFramePr>
        <p:xfrm>
          <a:off x="4953000" y="3286760"/>
          <a:ext cx="2514600" cy="370840"/>
        </p:xfrm>
        <a:graphic>
          <a:graphicData uri="http://schemas.openxmlformats.org/drawingml/2006/table">
            <a:tbl>
              <a:tblPr bandRow="1">
                <a:tableStyleId>{5940675A-B579-460E-94D1-54222C63F5DA}</a:tableStyleId>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228600">
                  <a:extLst>
                    <a:ext uri="{9D8B030D-6E8A-4147-A177-3AD203B41FA5}">
                      <a16:colId xmlns:a16="http://schemas.microsoft.com/office/drawing/2014/main" val="20003"/>
                    </a:ext>
                  </a:extLst>
                </a:gridCol>
              </a:tblGrid>
              <a:tr h="370840">
                <a:tc>
                  <a:txBody>
                    <a:bodyPr/>
                    <a:lstStyle/>
                    <a:p>
                      <a:pPr algn="ctr"/>
                      <a:r>
                        <a:rPr lang="en-US" sz="1200" dirty="0" err="1"/>
                        <a:t>CourseId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latin typeface="+mn-lt"/>
                          <a:cs typeface="+mn-cs"/>
                        </a:rPr>
                        <a:t>StudentId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latin typeface="+mn-lt"/>
                          <a:cs typeface="+mn-cs"/>
                        </a:rPr>
                        <a:t>Grade</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a:t>
                      </a:r>
                      <a:endParaRPr lang="en-US" sz="1200" dirty="0">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10000"/>
                  </a:ext>
                </a:extLst>
              </a:tr>
            </a:tbl>
          </a:graphicData>
        </a:graphic>
      </p:graphicFrame>
      <p:sp>
        <p:nvSpPr>
          <p:cNvPr id="28" name="TextBox 27"/>
          <p:cNvSpPr txBox="1"/>
          <p:nvPr/>
        </p:nvSpPr>
        <p:spPr>
          <a:xfrm>
            <a:off x="4948042" y="2989761"/>
            <a:ext cx="1300358" cy="276999"/>
          </a:xfrm>
          <a:prstGeom prst="rect">
            <a:avLst/>
          </a:prstGeom>
          <a:noFill/>
          <a:ln w="12700">
            <a:solidFill>
              <a:schemeClr val="tx1"/>
            </a:solidFill>
          </a:ln>
        </p:spPr>
        <p:txBody>
          <a:bodyPr wrap="square" rtlCol="0" anchor="ctr">
            <a:spAutoFit/>
          </a:bodyPr>
          <a:lstStyle/>
          <a:p>
            <a:pPr algn="ctr"/>
            <a:r>
              <a:rPr lang="en-US" sz="1200" b="1" dirty="0" err="1">
                <a:latin typeface="Consolas" panose="020B0609020204030204" pitchFamily="49" charset="0"/>
                <a:cs typeface="Consolas" panose="020B0609020204030204" pitchFamily="49" charset="0"/>
              </a:rPr>
              <a:t>StudentCourse</a:t>
            </a:r>
            <a:endParaRPr lang="en-US" sz="1200" b="1" dirty="0">
              <a:latin typeface="Consolas" panose="020B0609020204030204" pitchFamily="49" charset="0"/>
              <a:cs typeface="Consolas" panose="020B0609020204030204" pitchFamily="49" charset="0"/>
            </a:endParaRPr>
          </a:p>
        </p:txBody>
      </p:sp>
      <p:sp>
        <p:nvSpPr>
          <p:cNvPr id="4" name="Oval 3"/>
          <p:cNvSpPr/>
          <p:nvPr/>
        </p:nvSpPr>
        <p:spPr>
          <a:xfrm>
            <a:off x="7772400" y="1580200"/>
            <a:ext cx="1066800" cy="40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39000" y="1580200"/>
            <a:ext cx="457200" cy="40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948042" y="3266760"/>
            <a:ext cx="1681358" cy="3908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629400" y="3276203"/>
            <a:ext cx="571500" cy="3908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AA98F530-DABE-0E4F-8293-857BE7B769A3}"/>
              </a:ext>
            </a:extLst>
          </p:cNvPr>
          <p:cNvSpPr>
            <a:spLocks noGrp="1"/>
          </p:cNvSpPr>
          <p:nvPr>
            <p:ph type="title"/>
          </p:nvPr>
        </p:nvSpPr>
        <p:spPr>
          <a:xfrm>
            <a:off x="1091698" y="228600"/>
            <a:ext cx="7595102" cy="838200"/>
          </a:xfrm>
        </p:spPr>
        <p:txBody>
          <a:bodyPr/>
          <a:lstStyle/>
          <a:p>
            <a:r>
              <a:rPr lang="en-US" dirty="0" err="1"/>
              <a:t>Exemplo</a:t>
            </a:r>
            <a:r>
              <a:rPr lang="en-US" dirty="0"/>
              <a:t>: Base de dados de </a:t>
            </a:r>
            <a:r>
              <a:rPr lang="en-US" dirty="0" err="1"/>
              <a:t>curso</a:t>
            </a:r>
            <a:r>
              <a:rPr lang="en-US" dirty="0"/>
              <a:t> online</a:t>
            </a:r>
          </a:p>
        </p:txBody>
      </p:sp>
      <p:sp>
        <p:nvSpPr>
          <p:cNvPr id="2" name="Date Placeholder 1">
            <a:extLst>
              <a:ext uri="{FF2B5EF4-FFF2-40B4-BE49-F238E27FC236}">
                <a16:creationId xmlns:a16="http://schemas.microsoft.com/office/drawing/2014/main" id="{5ACC8A1B-FB62-9E4D-81D1-538FB07B8607}"/>
              </a:ext>
            </a:extLst>
          </p:cNvPr>
          <p:cNvSpPr>
            <a:spLocks noGrp="1"/>
          </p:cNvSpPr>
          <p:nvPr>
            <p:ph type="dt" sz="half" idx="10"/>
          </p:nvPr>
        </p:nvSpPr>
        <p:spPr/>
        <p:txBody>
          <a:bodyPr/>
          <a:lstStyle/>
          <a:p>
            <a:r>
              <a:rPr lang="en-US"/>
              <a:t>2019</a:t>
            </a:r>
            <a:endParaRPr lang="en-US" dirty="0"/>
          </a:p>
        </p:txBody>
      </p:sp>
      <p:sp>
        <p:nvSpPr>
          <p:cNvPr id="10" name="Footer Placeholder 9">
            <a:extLst>
              <a:ext uri="{FF2B5EF4-FFF2-40B4-BE49-F238E27FC236}">
                <a16:creationId xmlns:a16="http://schemas.microsoft.com/office/drawing/2014/main" id="{C0EFBE38-0562-8A4F-8234-990289D67CA4}"/>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432692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52</a:t>
            </a:fld>
            <a:endParaRPr lang="en-US"/>
          </a:p>
        </p:txBody>
      </p:sp>
      <p:pic>
        <p:nvPicPr>
          <p:cNvPr id="20" name="Picture 19"/>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sp>
        <p:nvSpPr>
          <p:cNvPr id="4" name="TextBox 3"/>
          <p:cNvSpPr txBox="1"/>
          <p:nvPr/>
        </p:nvSpPr>
        <p:spPr>
          <a:xfrm>
            <a:off x="6572518" y="5767393"/>
            <a:ext cx="1155573" cy="369332"/>
          </a:xfrm>
          <a:prstGeom prst="rect">
            <a:avLst/>
          </a:prstGeom>
          <a:noFill/>
        </p:spPr>
        <p:txBody>
          <a:bodyPr wrap="none" rtlCol="0">
            <a:spAutoFit/>
          </a:bodyPr>
          <a:lstStyle/>
          <a:p>
            <a:r>
              <a:rPr lang="en-US" dirty="0">
                <a:latin typeface="Tw Cen MT" panose="020B0602020104020603" pitchFamily="34" charset="77"/>
              </a:rPr>
              <a:t>Client App</a:t>
            </a:r>
          </a:p>
        </p:txBody>
      </p:sp>
      <p:pic>
        <p:nvPicPr>
          <p:cNvPr id="16" name="Picture 15"/>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684884" y="2743200"/>
            <a:ext cx="1066006" cy="1066006"/>
          </a:xfrm>
          <a:prstGeom prst="rect">
            <a:avLst/>
          </a:prstGeom>
        </p:spPr>
      </p:pic>
      <p:cxnSp>
        <p:nvCxnSpPr>
          <p:cNvPr id="6" name="Straight Arrow Connector 5"/>
          <p:cNvCxnSpPr/>
          <p:nvPr/>
        </p:nvCxnSpPr>
        <p:spPr>
          <a:xfrm flipV="1">
            <a:off x="7086600" y="3809206"/>
            <a:ext cx="0" cy="1937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391400" y="3809206"/>
            <a:ext cx="0" cy="1958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91638" y="4214336"/>
            <a:ext cx="2371162"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SELECT *</a:t>
            </a:r>
          </a:p>
          <a:p>
            <a:r>
              <a:rPr lang="en-US" sz="1400" dirty="0">
                <a:latin typeface="Consolas" panose="020B0609020204030204" pitchFamily="49" charset="0"/>
                <a:cs typeface="Consolas" panose="020B0609020204030204" pitchFamily="49" charset="0"/>
              </a:rPr>
              <a:t>FROM courses</a:t>
            </a:r>
          </a:p>
          <a:p>
            <a:r>
              <a:rPr lang="en-US" sz="1400" dirty="0">
                <a:latin typeface="Consolas" panose="020B0609020204030204" pitchFamily="49" charset="0"/>
                <a:cs typeface="Consolas" panose="020B0609020204030204" pitchFamily="49" charset="0"/>
              </a:rPr>
              <a:t>WHERE </a:t>
            </a:r>
            <a:r>
              <a:rPr lang="en-US" sz="1400" dirty="0" err="1">
                <a:latin typeface="Consolas" panose="020B0609020204030204" pitchFamily="49" charset="0"/>
                <a:cs typeface="Consolas" panose="020B0609020204030204" pitchFamily="49" charset="0"/>
              </a:rPr>
              <a:t>StudentId</a:t>
            </a:r>
            <a:r>
              <a:rPr lang="en-US" sz="1400" dirty="0">
                <a:latin typeface="Consolas" panose="020B0609020204030204" pitchFamily="49" charset="0"/>
                <a:cs typeface="Consolas" panose="020B0609020204030204" pitchFamily="49" charset="0"/>
              </a:rPr>
              <a:t> = 1234</a:t>
            </a:r>
          </a:p>
        </p:txBody>
      </p:sp>
      <p:grpSp>
        <p:nvGrpSpPr>
          <p:cNvPr id="19" name="Group 18"/>
          <p:cNvGrpSpPr/>
          <p:nvPr/>
        </p:nvGrpSpPr>
        <p:grpSpPr>
          <a:xfrm>
            <a:off x="7750890" y="4028830"/>
            <a:ext cx="788552" cy="1395044"/>
            <a:chOff x="7750890" y="4028830"/>
            <a:chExt cx="788552" cy="1395044"/>
          </a:xfrm>
        </p:grpSpPr>
        <p:sp>
          <p:nvSpPr>
            <p:cNvPr id="13" name="Rectangle 12"/>
            <p:cNvSpPr/>
            <p:nvPr/>
          </p:nvSpPr>
          <p:spPr>
            <a:xfrm>
              <a:off x="7750890" y="4028830"/>
              <a:ext cx="783510" cy="13813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7750890" y="4214336"/>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0890" y="4407517"/>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750890" y="46101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750890" y="4788299"/>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750890" y="4983573"/>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755932" y="51816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001000" y="4028830"/>
              <a:ext cx="0" cy="1381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229600" y="4042505"/>
              <a:ext cx="0" cy="1381369"/>
            </a:xfrm>
            <a:prstGeom prst="line">
              <a:avLst/>
            </a:prstGeom>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46EC0C82-9B46-F341-96C5-ED68942A7F04}"/>
              </a:ext>
            </a:extLst>
          </p:cNvPr>
          <p:cNvSpPr>
            <a:spLocks noGrp="1"/>
          </p:cNvSpPr>
          <p:nvPr>
            <p:ph type="title"/>
          </p:nvPr>
        </p:nvSpPr>
        <p:spPr/>
        <p:txBody>
          <a:bodyPr>
            <a:normAutofit fontScale="90000"/>
          </a:bodyPr>
          <a:lstStyle/>
          <a:p>
            <a:r>
              <a:rPr lang="en-US" dirty="0" err="1"/>
              <a:t>Encriptação</a:t>
            </a:r>
            <a:r>
              <a:rPr lang="en-US" dirty="0"/>
              <a:t> e bases de dados: </a:t>
            </a:r>
            <a:r>
              <a:rPr lang="en-US" dirty="0" err="1"/>
              <a:t>Funcionalidade</a:t>
            </a:r>
            <a:endParaRPr lang="en-US" dirty="0"/>
          </a:p>
        </p:txBody>
      </p:sp>
      <p:pic>
        <p:nvPicPr>
          <p:cNvPr id="41" name="Picture 40">
            <a:extLst>
              <a:ext uri="{FF2B5EF4-FFF2-40B4-BE49-F238E27FC236}">
                <a16:creationId xmlns:a16="http://schemas.microsoft.com/office/drawing/2014/main" id="{64A78973-911F-8741-A71C-6D0389BF9C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2026" y="1445908"/>
            <a:ext cx="740026" cy="740026"/>
          </a:xfrm>
          <a:prstGeom prst="rect">
            <a:avLst/>
          </a:prstGeom>
        </p:spPr>
      </p:pic>
      <p:sp>
        <p:nvSpPr>
          <p:cNvPr id="2" name="Date Placeholder 1">
            <a:extLst>
              <a:ext uri="{FF2B5EF4-FFF2-40B4-BE49-F238E27FC236}">
                <a16:creationId xmlns:a16="http://schemas.microsoft.com/office/drawing/2014/main" id="{57999DDA-2C72-2D4B-BDA0-2AE37A36B923}"/>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85151D18-44B8-4E42-A7A9-EF412ED4FD6B}"/>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205824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53</a:t>
            </a:fld>
            <a:endParaRPr lang="en-US"/>
          </a:p>
        </p:txBody>
      </p:sp>
      <p:pic>
        <p:nvPicPr>
          <p:cNvPr id="20" name="Picture 19"/>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sp>
        <p:nvSpPr>
          <p:cNvPr id="4" name="TextBox 3"/>
          <p:cNvSpPr txBox="1"/>
          <p:nvPr/>
        </p:nvSpPr>
        <p:spPr>
          <a:xfrm>
            <a:off x="6572518" y="5767393"/>
            <a:ext cx="1155573" cy="369332"/>
          </a:xfrm>
          <a:prstGeom prst="rect">
            <a:avLst/>
          </a:prstGeom>
          <a:noFill/>
        </p:spPr>
        <p:txBody>
          <a:bodyPr wrap="none" rtlCol="0">
            <a:spAutoFit/>
          </a:bodyPr>
          <a:lstStyle/>
          <a:p>
            <a:r>
              <a:rPr lang="en-US" dirty="0">
                <a:latin typeface="Tw Cen MT" panose="020B0602020104020603" pitchFamily="34" charset="77"/>
              </a:rPr>
              <a:t>Client App</a:t>
            </a:r>
          </a:p>
        </p:txBody>
      </p:sp>
      <p:pic>
        <p:nvPicPr>
          <p:cNvPr id="16" name="Picture 15"/>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684884" y="2743200"/>
            <a:ext cx="1066006" cy="1066006"/>
          </a:xfrm>
          <a:prstGeom prst="rect">
            <a:avLst/>
          </a:prstGeom>
        </p:spPr>
      </p:pic>
      <p:cxnSp>
        <p:nvCxnSpPr>
          <p:cNvPr id="6" name="Straight Arrow Connector 5"/>
          <p:cNvCxnSpPr/>
          <p:nvPr/>
        </p:nvCxnSpPr>
        <p:spPr>
          <a:xfrm flipV="1">
            <a:off x="7086600" y="3809206"/>
            <a:ext cx="0" cy="1937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391400" y="3809206"/>
            <a:ext cx="0" cy="1958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91638" y="4214336"/>
            <a:ext cx="2371162"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SELECT *</a:t>
            </a:r>
          </a:p>
          <a:p>
            <a:r>
              <a:rPr lang="en-US" sz="1400" dirty="0">
                <a:latin typeface="Consolas" panose="020B0609020204030204" pitchFamily="49" charset="0"/>
                <a:cs typeface="Consolas" panose="020B0609020204030204" pitchFamily="49" charset="0"/>
              </a:rPr>
              <a:t>FROM courses</a:t>
            </a:r>
          </a:p>
          <a:p>
            <a:r>
              <a:rPr lang="en-US" sz="1400" dirty="0">
                <a:latin typeface="Consolas" panose="020B0609020204030204" pitchFamily="49" charset="0"/>
                <a:cs typeface="Consolas" panose="020B0609020204030204" pitchFamily="49" charset="0"/>
              </a:rPr>
              <a:t>WHERE </a:t>
            </a:r>
            <a:r>
              <a:rPr lang="en-US" sz="1400" dirty="0" err="1">
                <a:latin typeface="Consolas" panose="020B0609020204030204" pitchFamily="49" charset="0"/>
                <a:cs typeface="Consolas" panose="020B0609020204030204" pitchFamily="49" charset="0"/>
              </a:rPr>
              <a:t>StudentId</a:t>
            </a:r>
            <a:r>
              <a:rPr lang="en-US" sz="1400" dirty="0">
                <a:latin typeface="Consolas" panose="020B0609020204030204" pitchFamily="49" charset="0"/>
                <a:cs typeface="Consolas" panose="020B0609020204030204" pitchFamily="49" charset="0"/>
              </a:rPr>
              <a:t> = 1234</a:t>
            </a:r>
          </a:p>
        </p:txBody>
      </p:sp>
      <p:grpSp>
        <p:nvGrpSpPr>
          <p:cNvPr id="19" name="Group 18"/>
          <p:cNvGrpSpPr/>
          <p:nvPr/>
        </p:nvGrpSpPr>
        <p:grpSpPr>
          <a:xfrm>
            <a:off x="7750890" y="4028830"/>
            <a:ext cx="788552" cy="1395044"/>
            <a:chOff x="7750890" y="4028830"/>
            <a:chExt cx="788552" cy="1395044"/>
          </a:xfrm>
        </p:grpSpPr>
        <p:sp>
          <p:nvSpPr>
            <p:cNvPr id="13" name="Rectangle 12"/>
            <p:cNvSpPr/>
            <p:nvPr/>
          </p:nvSpPr>
          <p:spPr>
            <a:xfrm>
              <a:off x="7750890" y="4028830"/>
              <a:ext cx="783510" cy="13813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7750890" y="4214336"/>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0890" y="4407517"/>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750890" y="46101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750890" y="4788299"/>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750890" y="4983573"/>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755932" y="51816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001000" y="4028830"/>
              <a:ext cx="0" cy="1381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229600" y="4042505"/>
              <a:ext cx="0" cy="1381369"/>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6705600" y="2743200"/>
            <a:ext cx="1045290" cy="1066006"/>
          </a:xfrm>
          <a:prstGeom prst="rect">
            <a:avLst/>
          </a:prstGeom>
          <a:solidFill>
            <a:schemeClr val="bg1">
              <a:lumMod val="65000"/>
              <a:alpha val="6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91638" y="4214336"/>
            <a:ext cx="2294962" cy="738664"/>
          </a:xfrm>
          <a:prstGeom prst="rect">
            <a:avLst/>
          </a:prstGeom>
          <a:solidFill>
            <a:schemeClr val="bg1">
              <a:lumMod val="65000"/>
              <a:alpha val="7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750890" y="4028831"/>
            <a:ext cx="783510" cy="1381369"/>
          </a:xfrm>
          <a:prstGeom prst="rect">
            <a:avLst/>
          </a:prstGeom>
          <a:solidFill>
            <a:schemeClr val="bg1">
              <a:lumMod val="65000"/>
              <a:alpha val="7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661006" y="1502814"/>
            <a:ext cx="1134478" cy="369332"/>
          </a:xfrm>
          <a:prstGeom prst="rect">
            <a:avLst/>
          </a:prstGeom>
          <a:noFill/>
        </p:spPr>
        <p:txBody>
          <a:bodyPr wrap="none" rtlCol="0">
            <a:spAutoFit/>
          </a:bodyPr>
          <a:lstStyle/>
          <a:p>
            <a:r>
              <a:rPr lang="en-US" dirty="0">
                <a:latin typeface="Calibri" panose="020F0502020204030204" pitchFamily="34" charset="0"/>
              </a:rPr>
              <a:t>Encrypted</a:t>
            </a:r>
          </a:p>
        </p:txBody>
      </p:sp>
      <p:cxnSp>
        <p:nvCxnSpPr>
          <p:cNvPr id="14" name="Straight Arrow Connector 13"/>
          <p:cNvCxnSpPr>
            <a:stCxn id="9" idx="2"/>
            <a:endCxn id="16" idx="0"/>
          </p:cNvCxnSpPr>
          <p:nvPr/>
        </p:nvCxnSpPr>
        <p:spPr>
          <a:xfrm flipH="1">
            <a:off x="7217887" y="1872146"/>
            <a:ext cx="10358" cy="87105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5615189" y="1828800"/>
            <a:ext cx="1687132" cy="2356834"/>
          </a:xfrm>
          <a:custGeom>
            <a:avLst/>
            <a:gdLst>
              <a:gd name="connsiteX0" fmla="*/ 1687132 w 1687132"/>
              <a:gd name="connsiteY0" fmla="*/ 0 h 2356834"/>
              <a:gd name="connsiteX1" fmla="*/ 360608 w 1687132"/>
              <a:gd name="connsiteY1" fmla="*/ 888642 h 2356834"/>
              <a:gd name="connsiteX2" fmla="*/ 0 w 1687132"/>
              <a:gd name="connsiteY2" fmla="*/ 2356834 h 2356834"/>
            </a:gdLst>
            <a:ahLst/>
            <a:cxnLst>
              <a:cxn ang="0">
                <a:pos x="connsiteX0" y="connsiteY0"/>
              </a:cxn>
              <a:cxn ang="0">
                <a:pos x="connsiteX1" y="connsiteY1"/>
              </a:cxn>
              <a:cxn ang="0">
                <a:pos x="connsiteX2" y="connsiteY2"/>
              </a:cxn>
            </a:cxnLst>
            <a:rect l="l" t="t" r="r" b="b"/>
            <a:pathLst>
              <a:path w="1687132" h="2356834">
                <a:moveTo>
                  <a:pt x="1687132" y="0"/>
                </a:moveTo>
                <a:cubicBezTo>
                  <a:pt x="1164464" y="247918"/>
                  <a:pt x="641797" y="495836"/>
                  <a:pt x="360608" y="888642"/>
                </a:cubicBezTo>
                <a:cubicBezTo>
                  <a:pt x="79419" y="1281448"/>
                  <a:pt x="39709" y="1819141"/>
                  <a:pt x="0" y="2356834"/>
                </a:cubicBezTo>
              </a:path>
            </a:pathLst>
          </a:custGeom>
          <a:noFill/>
          <a:ln w="19050">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7302321" y="1815921"/>
            <a:ext cx="891726" cy="2215166"/>
          </a:xfrm>
          <a:custGeom>
            <a:avLst/>
            <a:gdLst>
              <a:gd name="connsiteX0" fmla="*/ 0 w 891726"/>
              <a:gd name="connsiteY0" fmla="*/ 0 h 2215166"/>
              <a:gd name="connsiteX1" fmla="*/ 785611 w 891726"/>
              <a:gd name="connsiteY1" fmla="*/ 798490 h 2215166"/>
              <a:gd name="connsiteX2" fmla="*/ 862885 w 891726"/>
              <a:gd name="connsiteY2" fmla="*/ 2215166 h 2215166"/>
            </a:gdLst>
            <a:ahLst/>
            <a:cxnLst>
              <a:cxn ang="0">
                <a:pos x="connsiteX0" y="connsiteY0"/>
              </a:cxn>
              <a:cxn ang="0">
                <a:pos x="connsiteX1" y="connsiteY1"/>
              </a:cxn>
              <a:cxn ang="0">
                <a:pos x="connsiteX2" y="connsiteY2"/>
              </a:cxn>
            </a:cxnLst>
            <a:rect l="l" t="t" r="r" b="b"/>
            <a:pathLst>
              <a:path w="891726" h="2215166">
                <a:moveTo>
                  <a:pt x="0" y="0"/>
                </a:moveTo>
                <a:cubicBezTo>
                  <a:pt x="320898" y="214648"/>
                  <a:pt x="641797" y="429296"/>
                  <a:pt x="785611" y="798490"/>
                </a:cubicBezTo>
                <a:cubicBezTo>
                  <a:pt x="929425" y="1167684"/>
                  <a:pt x="896155" y="1691425"/>
                  <a:pt x="862885" y="2215166"/>
                </a:cubicBezTo>
              </a:path>
            </a:pathLst>
          </a:custGeom>
          <a:noFill/>
          <a:ln w="19050">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22B93833-D580-0C47-BB1A-629F1490C934}"/>
              </a:ext>
            </a:extLst>
          </p:cNvPr>
          <p:cNvSpPr>
            <a:spLocks noGrp="1"/>
          </p:cNvSpPr>
          <p:nvPr>
            <p:ph type="title"/>
          </p:nvPr>
        </p:nvSpPr>
        <p:spPr/>
        <p:txBody>
          <a:bodyPr>
            <a:normAutofit fontScale="90000"/>
          </a:bodyPr>
          <a:lstStyle/>
          <a:p>
            <a:r>
              <a:rPr lang="en-US" dirty="0" err="1"/>
              <a:t>Encriptação</a:t>
            </a:r>
            <a:r>
              <a:rPr lang="en-US" dirty="0"/>
              <a:t> e bases de dados: </a:t>
            </a:r>
            <a:r>
              <a:rPr lang="en-US" dirty="0" err="1"/>
              <a:t>Funcionalidade</a:t>
            </a:r>
            <a:endParaRPr lang="en-US" dirty="0"/>
          </a:p>
        </p:txBody>
      </p:sp>
      <p:pic>
        <p:nvPicPr>
          <p:cNvPr id="41" name="Picture 40">
            <a:extLst>
              <a:ext uri="{FF2B5EF4-FFF2-40B4-BE49-F238E27FC236}">
                <a16:creationId xmlns:a16="http://schemas.microsoft.com/office/drawing/2014/main" id="{1B65F4FD-C122-234D-AA9B-17DCAF4C8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2026" y="1445908"/>
            <a:ext cx="740026" cy="740026"/>
          </a:xfrm>
          <a:prstGeom prst="rect">
            <a:avLst/>
          </a:prstGeom>
        </p:spPr>
      </p:pic>
      <p:sp>
        <p:nvSpPr>
          <p:cNvPr id="2" name="Date Placeholder 1">
            <a:extLst>
              <a:ext uri="{FF2B5EF4-FFF2-40B4-BE49-F238E27FC236}">
                <a16:creationId xmlns:a16="http://schemas.microsoft.com/office/drawing/2014/main" id="{A8AD5274-F704-AD4B-A275-A5EE1500D70A}"/>
              </a:ext>
            </a:extLst>
          </p:cNvPr>
          <p:cNvSpPr>
            <a:spLocks noGrp="1"/>
          </p:cNvSpPr>
          <p:nvPr>
            <p:ph type="dt" sz="half" idx="10"/>
          </p:nvPr>
        </p:nvSpPr>
        <p:spPr/>
        <p:txBody>
          <a:bodyPr/>
          <a:lstStyle/>
          <a:p>
            <a:r>
              <a:rPr lang="en-US"/>
              <a:t>2019</a:t>
            </a:r>
            <a:endParaRPr lang="en-US" dirty="0"/>
          </a:p>
        </p:txBody>
      </p:sp>
      <p:sp>
        <p:nvSpPr>
          <p:cNvPr id="11" name="Footer Placeholder 10">
            <a:extLst>
              <a:ext uri="{FF2B5EF4-FFF2-40B4-BE49-F238E27FC236}">
                <a16:creationId xmlns:a16="http://schemas.microsoft.com/office/drawing/2014/main" id="{45885F88-2296-7342-8068-6A2A0BEEBAB4}"/>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2364631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Adversário</a:t>
            </a:r>
            <a:r>
              <a:rPr lang="en-US" dirty="0"/>
              <a:t> </a:t>
            </a:r>
            <a:r>
              <a:rPr lang="en-US" dirty="0" err="1"/>
              <a:t>passivo</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54</a:t>
            </a:fld>
            <a:endParaRPr lang="en-US"/>
          </a:p>
        </p:txBody>
      </p:sp>
      <p:pic>
        <p:nvPicPr>
          <p:cNvPr id="4" name="Picture 3"/>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cxnSp>
        <p:nvCxnSpPr>
          <p:cNvPr id="5" name="Elbow Connector 4"/>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8" name="Group 7"/>
          <p:cNvGrpSpPr/>
          <p:nvPr/>
        </p:nvGrpSpPr>
        <p:grpSpPr>
          <a:xfrm>
            <a:off x="2646450" y="2162877"/>
            <a:ext cx="1228047" cy="603339"/>
            <a:chOff x="6157200" y="4437319"/>
            <a:chExt cx="1228047" cy="603339"/>
          </a:xfrm>
        </p:grpSpPr>
        <p:pic>
          <p:nvPicPr>
            <p:cNvPr id="9" name="Picture 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0" name="Picture 9"/>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1" name="Picture 10"/>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2" name="Group 11"/>
          <p:cNvGrpSpPr/>
          <p:nvPr/>
        </p:nvGrpSpPr>
        <p:grpSpPr>
          <a:xfrm>
            <a:off x="2798850" y="2315277"/>
            <a:ext cx="1228047" cy="603339"/>
            <a:chOff x="6157200" y="4437319"/>
            <a:chExt cx="1228047" cy="603339"/>
          </a:xfrm>
        </p:grpSpPr>
        <p:pic>
          <p:nvPicPr>
            <p:cNvPr id="13" name="Picture 12"/>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4" name="Picture 13"/>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5" name="Picture 14"/>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6" name="Group 15"/>
          <p:cNvGrpSpPr/>
          <p:nvPr/>
        </p:nvGrpSpPr>
        <p:grpSpPr>
          <a:xfrm>
            <a:off x="2951250" y="2467677"/>
            <a:ext cx="1228047" cy="603339"/>
            <a:chOff x="6157200" y="4437319"/>
            <a:chExt cx="1228047" cy="603339"/>
          </a:xfrm>
        </p:grpSpPr>
        <p:pic>
          <p:nvPicPr>
            <p:cNvPr id="17" name="Picture 1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8" name="Picture 17"/>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9" name="Picture 1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20" name="Group 19"/>
          <p:cNvGrpSpPr/>
          <p:nvPr/>
        </p:nvGrpSpPr>
        <p:grpSpPr>
          <a:xfrm>
            <a:off x="875141" y="3000960"/>
            <a:ext cx="1711128" cy="615281"/>
            <a:chOff x="5896755" y="3921626"/>
            <a:chExt cx="1711128" cy="615281"/>
          </a:xfrm>
        </p:grpSpPr>
        <p:pic>
          <p:nvPicPr>
            <p:cNvPr id="21" name="Picture 20"/>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22" name="Picture 21"/>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23" name="Picture 22"/>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pic>
        <p:nvPicPr>
          <p:cNvPr id="24" name="Picture 23"/>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26" name="Picture 25"/>
          <p:cNvPicPr>
            <a:picLocks noChangeAspect="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cxnSp>
        <p:nvCxnSpPr>
          <p:cNvPr id="28" name="Straight Connector 27"/>
          <p:cNvCxnSpPr/>
          <p:nvPr/>
        </p:nvCxnSpPr>
        <p:spPr>
          <a:xfrm>
            <a:off x="228600" y="51816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46865" y="1547447"/>
            <a:ext cx="740026" cy="740026"/>
          </a:xfrm>
          <a:prstGeom prst="rect">
            <a:avLst/>
          </a:prstGeom>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5975" y="1845834"/>
            <a:ext cx="770094" cy="770094"/>
          </a:xfrm>
          <a:prstGeom prst="rect">
            <a:avLst/>
          </a:prstGeom>
        </p:spPr>
      </p:pic>
      <p:sp>
        <p:nvSpPr>
          <p:cNvPr id="34" name="TextBox 33"/>
          <p:cNvSpPr txBox="1"/>
          <p:nvPr/>
        </p:nvSpPr>
        <p:spPr>
          <a:xfrm>
            <a:off x="6096000" y="2278635"/>
            <a:ext cx="2922595" cy="280275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400" dirty="0" err="1">
                <a:latin typeface="Tw Cen MT" panose="020B0602020104020603" pitchFamily="34" charset="77"/>
              </a:rPr>
              <a:t>Passivo</a:t>
            </a:r>
            <a:endParaRPr lang="en-US" sz="2400" dirty="0">
              <a:latin typeface="Tw Cen MT" panose="020B0602020104020603" pitchFamily="34" charset="77"/>
            </a:endParaRPr>
          </a:p>
          <a:p>
            <a:pPr marL="285750" indent="-285750">
              <a:lnSpc>
                <a:spcPct val="150000"/>
              </a:lnSpc>
              <a:buFont typeface="Arial" panose="020B0604020202020204" pitchFamily="34" charset="0"/>
              <a:buChar char="•"/>
            </a:pPr>
            <a:r>
              <a:rPr lang="en-US" sz="2400" dirty="0" err="1">
                <a:latin typeface="Tw Cen MT" panose="020B0602020104020603" pitchFamily="34" charset="77"/>
              </a:rPr>
              <a:t>Honesto</a:t>
            </a:r>
            <a:r>
              <a:rPr lang="en-US" sz="2400" dirty="0">
                <a:latin typeface="Tw Cen MT" panose="020B0602020104020603" pitchFamily="34" charset="77"/>
              </a:rPr>
              <a:t> mas </a:t>
            </a:r>
            <a:r>
              <a:rPr lang="en-US" sz="2400" dirty="0" err="1">
                <a:latin typeface="Tw Cen MT" panose="020B0602020104020603" pitchFamily="34" charset="77"/>
              </a:rPr>
              <a:t>curioso</a:t>
            </a:r>
            <a:endParaRPr lang="en-US" sz="2400" dirty="0">
              <a:latin typeface="Tw Cen MT" panose="020B0602020104020603" pitchFamily="34" charset="77"/>
            </a:endParaRPr>
          </a:p>
          <a:p>
            <a:pPr marL="285750" indent="-285750">
              <a:lnSpc>
                <a:spcPct val="150000"/>
              </a:lnSpc>
              <a:buFont typeface="Arial" panose="020B0604020202020204" pitchFamily="34" charset="0"/>
              <a:buChar char="•"/>
            </a:pPr>
            <a:r>
              <a:rPr lang="en-US" sz="2400" dirty="0" err="1">
                <a:latin typeface="Tw Cen MT" panose="020B0602020104020603" pitchFamily="34" charset="77"/>
              </a:rPr>
              <a:t>Não</a:t>
            </a:r>
            <a:r>
              <a:rPr lang="en-US" sz="2400" dirty="0">
                <a:latin typeface="Tw Cen MT" panose="020B0602020104020603" pitchFamily="34" charset="77"/>
              </a:rPr>
              <a:t> </a:t>
            </a:r>
            <a:r>
              <a:rPr lang="en-US" sz="2400" dirty="0" err="1">
                <a:latin typeface="Tw Cen MT" panose="020B0602020104020603" pitchFamily="34" charset="77"/>
              </a:rPr>
              <a:t>altera</a:t>
            </a:r>
            <a:r>
              <a:rPr lang="en-US" sz="2400" dirty="0">
                <a:latin typeface="Tw Cen MT" panose="020B0602020104020603" pitchFamily="34" charset="77"/>
              </a:rPr>
              <a:t>:</a:t>
            </a:r>
          </a:p>
          <a:p>
            <a:pPr marL="742950" lvl="1" indent="-285750">
              <a:lnSpc>
                <a:spcPct val="150000"/>
              </a:lnSpc>
              <a:buFont typeface="Arial" panose="020B0604020202020204" pitchFamily="34" charset="0"/>
              <a:buChar char="•"/>
            </a:pPr>
            <a:r>
              <a:rPr lang="en-US" sz="2400" dirty="0">
                <a:latin typeface="Tw Cen MT" panose="020B0602020104020603" pitchFamily="34" charset="77"/>
              </a:rPr>
              <a:t>Base de dados</a:t>
            </a:r>
          </a:p>
          <a:p>
            <a:pPr marL="742950" lvl="1" indent="-285750">
              <a:lnSpc>
                <a:spcPct val="150000"/>
              </a:lnSpc>
              <a:buFont typeface="Arial" panose="020B0604020202020204" pitchFamily="34" charset="0"/>
              <a:buChar char="•"/>
            </a:pPr>
            <a:r>
              <a:rPr lang="en-US" sz="2400" dirty="0" err="1">
                <a:latin typeface="Tw Cen MT" panose="020B0602020104020603" pitchFamily="34" charset="77"/>
              </a:rPr>
              <a:t>Resultados</a:t>
            </a:r>
            <a:endParaRPr lang="en-US" sz="2400" dirty="0">
              <a:latin typeface="Tw Cen MT" panose="020B0602020104020603" pitchFamily="34" charset="77"/>
            </a:endParaRPr>
          </a:p>
        </p:txBody>
      </p:sp>
      <p:pic>
        <p:nvPicPr>
          <p:cNvPr id="42" name="Picture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05400" y="5257800"/>
            <a:ext cx="1219200" cy="1219200"/>
          </a:xfrm>
          <a:prstGeom prst="rect">
            <a:avLst/>
          </a:prstGeom>
        </p:spPr>
      </p:pic>
      <p:sp>
        <p:nvSpPr>
          <p:cNvPr id="45" name="Rectangle 44"/>
          <p:cNvSpPr/>
          <p:nvPr/>
        </p:nvSpPr>
        <p:spPr>
          <a:xfrm>
            <a:off x="6220893" y="5485130"/>
            <a:ext cx="2514600" cy="764539"/>
          </a:xfrm>
          <a:prstGeom prst="rect">
            <a:avLst/>
          </a:prstGeom>
          <a:solidFill>
            <a:schemeClr val="bg1">
              <a:lumMod val="85000"/>
            </a:schemeClr>
          </a:solidFill>
          <a:ln>
            <a:solidFill>
              <a:schemeClr val="tx1">
                <a:lumMod val="65000"/>
                <a:lumOff val="35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w Cen MT" panose="020B0602020104020603" pitchFamily="34" charset="77"/>
              </a:rPr>
              <a:t>E para </a:t>
            </a:r>
            <a:r>
              <a:rPr lang="en-US" sz="2400" dirty="0" err="1">
                <a:solidFill>
                  <a:schemeClr val="tx1"/>
                </a:solidFill>
                <a:latin typeface="Tw Cen MT" panose="020B0602020104020603" pitchFamily="34" charset="77"/>
              </a:rPr>
              <a:t>adversários</a:t>
            </a:r>
            <a:r>
              <a:rPr lang="en-US" sz="2400" dirty="0">
                <a:solidFill>
                  <a:schemeClr val="tx1"/>
                </a:solidFill>
                <a:latin typeface="Tw Cen MT" panose="020B0602020104020603" pitchFamily="34" charset="77"/>
              </a:rPr>
              <a:t> </a:t>
            </a:r>
            <a:r>
              <a:rPr lang="en-US" sz="2400" dirty="0" err="1">
                <a:solidFill>
                  <a:schemeClr val="tx1"/>
                </a:solidFill>
                <a:latin typeface="Tw Cen MT" panose="020B0602020104020603" pitchFamily="34" charset="77"/>
              </a:rPr>
              <a:t>activos</a:t>
            </a:r>
            <a:r>
              <a:rPr lang="en-US" sz="2400" dirty="0">
                <a:solidFill>
                  <a:schemeClr val="tx1"/>
                </a:solidFill>
                <a:latin typeface="Tw Cen MT" panose="020B0602020104020603" pitchFamily="34" charset="77"/>
              </a:rPr>
              <a:t>?</a:t>
            </a:r>
          </a:p>
        </p:txBody>
      </p:sp>
      <p:sp>
        <p:nvSpPr>
          <p:cNvPr id="27" name="Date Placeholder 26">
            <a:extLst>
              <a:ext uri="{FF2B5EF4-FFF2-40B4-BE49-F238E27FC236}">
                <a16:creationId xmlns:a16="http://schemas.microsoft.com/office/drawing/2014/main" id="{387D7507-D94E-ED43-9A6D-613BD90B6A6C}"/>
              </a:ext>
            </a:extLst>
          </p:cNvPr>
          <p:cNvSpPr>
            <a:spLocks noGrp="1"/>
          </p:cNvSpPr>
          <p:nvPr>
            <p:ph type="dt" sz="half" idx="10"/>
          </p:nvPr>
        </p:nvSpPr>
        <p:spPr/>
        <p:txBody>
          <a:bodyPr/>
          <a:lstStyle/>
          <a:p>
            <a:r>
              <a:rPr lang="en-US"/>
              <a:t>2019</a:t>
            </a:r>
            <a:endParaRPr lang="en-US" dirty="0"/>
          </a:p>
        </p:txBody>
      </p:sp>
      <p:sp>
        <p:nvSpPr>
          <p:cNvPr id="29" name="Footer Placeholder 28">
            <a:extLst>
              <a:ext uri="{FF2B5EF4-FFF2-40B4-BE49-F238E27FC236}">
                <a16:creationId xmlns:a16="http://schemas.microsoft.com/office/drawing/2014/main" id="{EC243103-CBB1-EA46-B6D4-BAD37D5E8B42}"/>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587323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55</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072337914"/>
              </p:ext>
            </p:extLst>
          </p:nvPr>
        </p:nvGraphicFramePr>
        <p:xfrm>
          <a:off x="1828801" y="4060877"/>
          <a:ext cx="2514599" cy="1854200"/>
        </p:xfrm>
        <a:graphic>
          <a:graphicData uri="http://schemas.openxmlformats.org/drawingml/2006/table">
            <a:tbl>
              <a:tblPr firstRow="1">
                <a:tableStyleId>{616DA210-FB5B-4158-B5E0-FEB733F419BA}</a:tableStyleId>
              </a:tblPr>
              <a:tblGrid>
                <a:gridCol w="953813">
                  <a:extLst>
                    <a:ext uri="{9D8B030D-6E8A-4147-A177-3AD203B41FA5}">
                      <a16:colId xmlns:a16="http://schemas.microsoft.com/office/drawing/2014/main" val="20000"/>
                    </a:ext>
                  </a:extLst>
                </a:gridCol>
                <a:gridCol w="842329">
                  <a:extLst>
                    <a:ext uri="{9D8B030D-6E8A-4147-A177-3AD203B41FA5}">
                      <a16:colId xmlns:a16="http://schemas.microsoft.com/office/drawing/2014/main" val="20001"/>
                    </a:ext>
                  </a:extLst>
                </a:gridCol>
                <a:gridCol w="718457">
                  <a:extLst>
                    <a:ext uri="{9D8B030D-6E8A-4147-A177-3AD203B41FA5}">
                      <a16:colId xmlns:a16="http://schemas.microsoft.com/office/drawing/2014/main" val="20002"/>
                    </a:ext>
                  </a:extLst>
                </a:gridCol>
              </a:tblGrid>
              <a:tr h="370840">
                <a:tc>
                  <a:txBody>
                    <a:bodyPr/>
                    <a:lstStyle/>
                    <a:p>
                      <a:pPr algn="ctr"/>
                      <a:r>
                        <a:rPr lang="en-US" sz="1200" i="0" dirty="0" err="1">
                          <a:latin typeface="Cambria Math" panose="02040503050406030204" pitchFamily="18" charset="0"/>
                          <a:ea typeface="Cambria Math" panose="02040503050406030204" pitchFamily="18" charset="0"/>
                        </a:rPr>
                        <a:t>StudentId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err="1">
                          <a:latin typeface="Cambria Math" panose="02040503050406030204" pitchFamily="18" charset="0"/>
                          <a:ea typeface="Cambria Math" panose="02040503050406030204" pitchFamily="18" charset="0"/>
                        </a:rPr>
                        <a:t>AssignId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Score</a:t>
                      </a:r>
                    </a:p>
                  </a:txBody>
                  <a:tcPr/>
                </a:tc>
                <a:extLst>
                  <a:ext uri="{0D108BD9-81ED-4DB2-BD59-A6C34878D82A}">
                    <a16:rowId xmlns:a16="http://schemas.microsoft.com/office/drawing/2014/main" val="10000"/>
                  </a:ext>
                </a:extLst>
              </a:tr>
              <a:tr h="370840">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68</a:t>
                      </a:r>
                    </a:p>
                  </a:txBody>
                  <a:tcPr/>
                </a:tc>
                <a:extLst>
                  <a:ext uri="{0D108BD9-81ED-4DB2-BD59-A6C34878D82A}">
                    <a16:rowId xmlns:a16="http://schemas.microsoft.com/office/drawing/2014/main" val="10001"/>
                  </a:ext>
                </a:extLst>
              </a:tr>
              <a:tr h="370840">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2</a:t>
                      </a:r>
                    </a:p>
                  </a:txBody>
                  <a:tcPr/>
                </a:tc>
                <a:tc>
                  <a:txBody>
                    <a:bodyPr/>
                    <a:lstStyle/>
                    <a:p>
                      <a:pPr algn="ctr"/>
                      <a:r>
                        <a:rPr lang="en-US" sz="1200" i="0" dirty="0">
                          <a:latin typeface="Cambria Math" panose="02040503050406030204" pitchFamily="18" charset="0"/>
                          <a:ea typeface="Cambria Math" panose="02040503050406030204" pitchFamily="18" charset="0"/>
                        </a:rPr>
                        <a:t>71</a:t>
                      </a:r>
                    </a:p>
                  </a:txBody>
                  <a:tcPr/>
                </a:tc>
                <a:extLst>
                  <a:ext uri="{0D108BD9-81ED-4DB2-BD59-A6C34878D82A}">
                    <a16:rowId xmlns:a16="http://schemas.microsoft.com/office/drawing/2014/main" val="10002"/>
                  </a:ext>
                </a:extLst>
              </a:tr>
              <a:tr h="370840">
                <a:tc>
                  <a:txBody>
                    <a:bodyPr/>
                    <a:lstStyle/>
                    <a:p>
                      <a:pPr algn="ctr"/>
                      <a:r>
                        <a:rPr lang="en-US" sz="1200" i="0" dirty="0">
                          <a:latin typeface="Cambria Math" panose="02040503050406030204" pitchFamily="18" charset="0"/>
                          <a:ea typeface="Cambria Math" panose="02040503050406030204" pitchFamily="18" charset="0"/>
                        </a:rPr>
                        <a:t>3</a:t>
                      </a:r>
                    </a:p>
                  </a:txBody>
                  <a:tcPr/>
                </a:tc>
                <a:tc>
                  <a:txBody>
                    <a:bodyPr/>
                    <a:lstStyle/>
                    <a:p>
                      <a:pPr algn="ctr"/>
                      <a:r>
                        <a:rPr lang="en-US" sz="1200" i="0" dirty="0">
                          <a:latin typeface="Cambria Math" panose="02040503050406030204" pitchFamily="18" charset="0"/>
                          <a:ea typeface="Cambria Math" panose="02040503050406030204" pitchFamily="18" charset="0"/>
                        </a:rPr>
                        <a:t>4</a:t>
                      </a:r>
                    </a:p>
                  </a:txBody>
                  <a:tcPr/>
                </a:tc>
                <a:tc>
                  <a:txBody>
                    <a:bodyPr/>
                    <a:lstStyle/>
                    <a:p>
                      <a:pPr algn="ctr"/>
                      <a:r>
                        <a:rPr lang="en-US" sz="1200" i="0" dirty="0">
                          <a:latin typeface="Cambria Math" panose="02040503050406030204" pitchFamily="18" charset="0"/>
                          <a:ea typeface="Cambria Math" panose="02040503050406030204" pitchFamily="18" charset="0"/>
                        </a:rPr>
                        <a:t>99</a:t>
                      </a:r>
                    </a:p>
                  </a:txBody>
                  <a:tcPr/>
                </a:tc>
                <a:extLst>
                  <a:ext uri="{0D108BD9-81ED-4DB2-BD59-A6C34878D82A}">
                    <a16:rowId xmlns:a16="http://schemas.microsoft.com/office/drawing/2014/main" val="10003"/>
                  </a:ext>
                </a:extLst>
              </a:tr>
              <a:tr h="370840">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extLst>
                  <a:ext uri="{0D108BD9-81ED-4DB2-BD59-A6C34878D82A}">
                    <a16:rowId xmlns:a16="http://schemas.microsoft.com/office/drawing/2014/main" val="10004"/>
                  </a:ext>
                </a:extLst>
              </a:tr>
            </a:tbl>
          </a:graphicData>
        </a:graphic>
      </p:graphicFrame>
      <p:cxnSp>
        <p:nvCxnSpPr>
          <p:cNvPr id="8" name="Straight Arrow Connector 7"/>
          <p:cNvCxnSpPr>
            <a:cxnSpLocks/>
            <a:stCxn id="4" idx="0"/>
            <a:endCxn id="17" idx="2"/>
          </p:cNvCxnSpPr>
          <p:nvPr/>
        </p:nvCxnSpPr>
        <p:spPr>
          <a:xfrm flipH="1" flipV="1">
            <a:off x="3069774" y="3289719"/>
            <a:ext cx="16326" cy="77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7" idx="0"/>
            <a:endCxn id="22" idx="2"/>
          </p:cNvCxnSpPr>
          <p:nvPr/>
        </p:nvCxnSpPr>
        <p:spPr>
          <a:xfrm flipH="1" flipV="1">
            <a:off x="3069773" y="2103176"/>
            <a:ext cx="1" cy="57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257813" y="2485551"/>
            <a:ext cx="2590774"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Select Sum (Score)</a:t>
            </a:r>
          </a:p>
          <a:p>
            <a:r>
              <a:rPr lang="en-US" dirty="0">
                <a:latin typeface="Consolas" panose="020B0609020204030204" pitchFamily="49" charset="0"/>
                <a:cs typeface="Consolas" panose="020B0609020204030204" pitchFamily="49" charset="0"/>
              </a:rPr>
              <a:t>From Assignment</a:t>
            </a:r>
          </a:p>
          <a:p>
            <a:r>
              <a:rPr lang="en-US" dirty="0">
                <a:latin typeface="Consolas" panose="020B0609020204030204" pitchFamily="49" charset="0"/>
                <a:cs typeface="Consolas" panose="020B0609020204030204" pitchFamily="49" charset="0"/>
              </a:rPr>
              <a:t>Where </a:t>
            </a:r>
            <a:r>
              <a:rPr lang="en-US" dirty="0" err="1">
                <a:latin typeface="Consolas" panose="020B0609020204030204" pitchFamily="49" charset="0"/>
                <a:cs typeface="Consolas" panose="020B0609020204030204" pitchFamily="49" charset="0"/>
              </a:rPr>
              <a:t>StudentId</a:t>
            </a:r>
            <a:r>
              <a:rPr lang="en-US" dirty="0">
                <a:latin typeface="Consolas" panose="020B0609020204030204" pitchFamily="49" charset="0"/>
                <a:cs typeface="Consolas" panose="020B0609020204030204" pitchFamily="49" charset="0"/>
              </a:rPr>
              <a:t> = 1</a:t>
            </a:r>
          </a:p>
        </p:txBody>
      </p:sp>
      <mc:AlternateContent xmlns:mc="http://schemas.openxmlformats.org/markup-compatibility/2006" xmlns:a14="http://schemas.microsoft.com/office/drawing/2010/main">
        <mc:Choice Requires="a14">
          <p:sp>
            <p:nvSpPr>
              <p:cNvPr id="17" name="Rectangle 16"/>
              <p:cNvSpPr/>
              <p:nvPr/>
            </p:nvSpPr>
            <p:spPr>
              <a:xfrm>
                <a:off x="2313284" y="2680119"/>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2313284" y="2680119"/>
                <a:ext cx="1512979" cy="60960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2313283" y="1493576"/>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𝑆𝑢𝑚</m:t>
                      </m:r>
                      <m:r>
                        <a:rPr lang="en-US" i="1">
                          <a:latin typeface="Cambria Math" panose="02040503050406030204" pitchFamily="18" charset="0"/>
                        </a:rPr>
                        <m:t> (</m:t>
                      </m:r>
                      <m:r>
                        <a:rPr lang="en-US" i="1">
                          <a:latin typeface="Cambria Math" panose="02040503050406030204" pitchFamily="18" charset="0"/>
                        </a:rPr>
                        <m:t>𝑆𝑐𝑜𝑟𝑒</m:t>
                      </m:r>
                      <m:r>
                        <a:rPr lang="en-US" i="1">
                          <a:latin typeface="Cambria Math" panose="02040503050406030204" pitchFamily="18" charset="0"/>
                        </a:rPr>
                        <m:t>)</m:t>
                      </m:r>
                    </m:oMath>
                  </m:oMathPara>
                </a14:m>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2313283" y="1493576"/>
                <a:ext cx="1512979" cy="609600"/>
              </a:xfrm>
              <a:prstGeom prst="rect">
                <a:avLst/>
              </a:prstGeom>
              <a:blipFill rotWithShape="0">
                <a:blip r:embed="rId3"/>
                <a:stretch>
                  <a:fillRect/>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87EC77B0-F85B-414A-9BF5-3CF3B20C842F}"/>
              </a:ext>
            </a:extLst>
          </p:cNvPr>
          <p:cNvSpPr>
            <a:spLocks noGrp="1"/>
          </p:cNvSpPr>
          <p:nvPr>
            <p:ph type="title"/>
          </p:nvPr>
        </p:nvSpPr>
        <p:spPr/>
        <p:txBody>
          <a:bodyPr/>
          <a:lstStyle/>
          <a:p>
            <a:r>
              <a:rPr lang="en-US" dirty="0" err="1"/>
              <a:t>Encriptação</a:t>
            </a:r>
            <a:r>
              <a:rPr lang="en-US" dirty="0"/>
              <a:t>: Um </a:t>
            </a:r>
            <a:r>
              <a:rPr lang="en-US" dirty="0" err="1"/>
              <a:t>desafio</a:t>
            </a:r>
            <a:r>
              <a:rPr lang="en-US" dirty="0"/>
              <a:t> de </a:t>
            </a:r>
            <a:r>
              <a:rPr lang="en-US" dirty="0" err="1"/>
              <a:t>fundo</a:t>
            </a:r>
            <a:endParaRPr lang="en-US" dirty="0"/>
          </a:p>
        </p:txBody>
      </p:sp>
      <p:sp>
        <p:nvSpPr>
          <p:cNvPr id="2" name="Date Placeholder 1">
            <a:extLst>
              <a:ext uri="{FF2B5EF4-FFF2-40B4-BE49-F238E27FC236}">
                <a16:creationId xmlns:a16="http://schemas.microsoft.com/office/drawing/2014/main" id="{AB858B8A-6814-A64F-AD4B-72E3E1F5FC06}"/>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A29FA9E7-6068-3A46-A5D2-FEE4D17B0EA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59207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56</a:t>
            </a:fld>
            <a:endParaRPr lang="en-US"/>
          </a:p>
        </p:txBody>
      </p:sp>
      <p:sp>
        <p:nvSpPr>
          <p:cNvPr id="16" name="TextBox 15"/>
          <p:cNvSpPr txBox="1"/>
          <p:nvPr/>
        </p:nvSpPr>
        <p:spPr>
          <a:xfrm>
            <a:off x="5257813" y="2485551"/>
            <a:ext cx="2590774"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Select Sum (Score)</a:t>
            </a:r>
          </a:p>
          <a:p>
            <a:r>
              <a:rPr lang="en-US" dirty="0">
                <a:latin typeface="Consolas" panose="020B0609020204030204" pitchFamily="49" charset="0"/>
                <a:cs typeface="Consolas" panose="020B0609020204030204" pitchFamily="49" charset="0"/>
              </a:rPr>
              <a:t>From Assignment</a:t>
            </a:r>
          </a:p>
          <a:p>
            <a:r>
              <a:rPr lang="en-US" dirty="0">
                <a:latin typeface="Consolas" panose="020B0609020204030204" pitchFamily="49" charset="0"/>
                <a:cs typeface="Consolas" panose="020B0609020204030204" pitchFamily="49" charset="0"/>
              </a:rPr>
              <a:t>Where </a:t>
            </a:r>
            <a:r>
              <a:rPr lang="en-US" dirty="0" err="1">
                <a:latin typeface="Consolas" panose="020B0609020204030204" pitchFamily="49" charset="0"/>
                <a:cs typeface="Consolas" panose="020B0609020204030204" pitchFamily="49" charset="0"/>
              </a:rPr>
              <a:t>StudentId</a:t>
            </a:r>
            <a:r>
              <a:rPr lang="en-US" dirty="0">
                <a:latin typeface="Consolas" panose="020B0609020204030204" pitchFamily="49" charset="0"/>
                <a:cs typeface="Consolas" panose="020B0609020204030204" pitchFamily="49" charset="0"/>
              </a:rPr>
              <a:t> = 1</a:t>
            </a:r>
          </a:p>
        </p:txBody>
      </p:sp>
      <p:sp>
        <p:nvSpPr>
          <p:cNvPr id="11" name="TextBox 10"/>
          <p:cNvSpPr txBox="1"/>
          <p:nvPr/>
        </p:nvSpPr>
        <p:spPr>
          <a:xfrm>
            <a:off x="1447800" y="4076684"/>
            <a:ext cx="3365024" cy="738664"/>
          </a:xfrm>
          <a:prstGeom prst="rect">
            <a:avLst/>
          </a:prstGeom>
          <a:noFill/>
        </p:spPr>
        <p:txBody>
          <a:bodyPr wrap="none" rtlCol="0">
            <a:spAutoFit/>
          </a:bodyPr>
          <a:lstStyle/>
          <a:p>
            <a:r>
              <a:rPr lang="en-US" sz="1400" dirty="0">
                <a:latin typeface="Consolas" panose="020B0609020204030204" pitchFamily="49" charset="0"/>
                <a:ea typeface="Cambria Math" panose="02040503050406030204" pitchFamily="18" charset="0"/>
                <a:cs typeface="Consolas" panose="020B0609020204030204" pitchFamily="49" charset="0"/>
              </a:rPr>
              <a:t>a7be1a6997ad739bd8c9ca451f618b61</a:t>
            </a:r>
          </a:p>
          <a:p>
            <a:r>
              <a:rPr lang="en-US" sz="1400" dirty="0">
                <a:latin typeface="Consolas" panose="020B0609020204030204" pitchFamily="49" charset="0"/>
                <a:ea typeface="Cambria Math" panose="02040503050406030204" pitchFamily="18" charset="0"/>
                <a:cs typeface="Consolas" panose="020B0609020204030204" pitchFamily="49" charset="0"/>
              </a:rPr>
              <a:t>b6ff744ed2c2c9bf6c590cbf0469bf41</a:t>
            </a:r>
          </a:p>
          <a:p>
            <a:r>
              <a:rPr lang="en-US" sz="1400" dirty="0">
                <a:latin typeface="Consolas" panose="020B0609020204030204" pitchFamily="49" charset="0"/>
                <a:ea typeface="Cambria Math" panose="02040503050406030204" pitchFamily="18" charset="0"/>
                <a:cs typeface="Consolas" panose="020B0609020204030204" pitchFamily="49" charset="0"/>
              </a:rPr>
              <a:t>47f7f7bc95353e03f96c32bcfd8058df</a:t>
            </a:r>
          </a:p>
        </p:txBody>
      </p:sp>
      <p:cxnSp>
        <p:nvCxnSpPr>
          <p:cNvPr id="12" name="Straight Arrow Connector 11"/>
          <p:cNvCxnSpPr>
            <a:endCxn id="14" idx="2"/>
          </p:cNvCxnSpPr>
          <p:nvPr/>
        </p:nvCxnSpPr>
        <p:spPr>
          <a:xfrm flipH="1" flipV="1">
            <a:off x="3069774" y="3289719"/>
            <a:ext cx="16327" cy="77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4" idx="0"/>
            <a:endCxn id="15" idx="2"/>
          </p:cNvCxnSpPr>
          <p:nvPr/>
        </p:nvCxnSpPr>
        <p:spPr>
          <a:xfrm flipH="1" flipV="1">
            <a:off x="3069773" y="2103176"/>
            <a:ext cx="1" cy="57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2313284" y="2680119"/>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313284" y="2680119"/>
                <a:ext cx="1512979" cy="6096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313283" y="1493576"/>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𝑆𝑢𝑚</m:t>
                      </m:r>
                      <m:r>
                        <a:rPr lang="en-US" i="1">
                          <a:latin typeface="Cambria Math" panose="02040503050406030204" pitchFamily="18" charset="0"/>
                        </a:rPr>
                        <m:t> (</m:t>
                      </m:r>
                      <m:r>
                        <a:rPr lang="en-US" i="1">
                          <a:latin typeface="Cambria Math" panose="02040503050406030204" pitchFamily="18" charset="0"/>
                        </a:rPr>
                        <m:t>𝑆𝑐𝑜𝑟𝑒</m:t>
                      </m:r>
                      <m:r>
                        <a:rPr lang="en-US" i="1">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313283" y="1493576"/>
                <a:ext cx="1512979" cy="609600"/>
              </a:xfrm>
              <a:prstGeom prst="rect">
                <a:avLst/>
              </a:prstGeom>
              <a:blipFill rotWithShape="0">
                <a:blip r:embed="rId4"/>
                <a:stretch>
                  <a:fillRect/>
                </a:stretch>
              </a:blipFill>
            </p:spPr>
            <p:txBody>
              <a:bodyPr/>
              <a:lstStyle/>
              <a:p>
                <a:r>
                  <a:rPr lang="en-US">
                    <a:noFill/>
                  </a:rPr>
                  <a:t> </a:t>
                </a:r>
              </a:p>
            </p:txBody>
          </p:sp>
        </mc:Fallback>
      </mc:AlternateContent>
      <p:sp>
        <p:nvSpPr>
          <p:cNvPr id="4" name="Rectangle 3"/>
          <p:cNvSpPr/>
          <p:nvPr/>
        </p:nvSpPr>
        <p:spPr>
          <a:xfrm>
            <a:off x="1447800" y="4060877"/>
            <a:ext cx="3365024" cy="754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343051" y="3707352"/>
            <a:ext cx="1277401" cy="369332"/>
          </a:xfrm>
          <a:prstGeom prst="rect">
            <a:avLst/>
          </a:prstGeom>
          <a:noFill/>
        </p:spPr>
        <p:txBody>
          <a:bodyPr wrap="none" rtlCol="0">
            <a:spAutoFit/>
          </a:bodyPr>
          <a:lstStyle/>
          <a:p>
            <a:r>
              <a:rPr lang="en-US" dirty="0"/>
              <a:t>Assignment</a:t>
            </a:r>
          </a:p>
        </p:txBody>
      </p:sp>
      <p:sp>
        <p:nvSpPr>
          <p:cNvPr id="7" name="Title 6">
            <a:extLst>
              <a:ext uri="{FF2B5EF4-FFF2-40B4-BE49-F238E27FC236}">
                <a16:creationId xmlns:a16="http://schemas.microsoft.com/office/drawing/2014/main" id="{BD47E5C8-7B15-F641-924D-D5B24894E655}"/>
              </a:ext>
            </a:extLst>
          </p:cNvPr>
          <p:cNvSpPr>
            <a:spLocks noGrp="1"/>
          </p:cNvSpPr>
          <p:nvPr>
            <p:ph type="title"/>
          </p:nvPr>
        </p:nvSpPr>
        <p:spPr/>
        <p:txBody>
          <a:bodyPr/>
          <a:lstStyle/>
          <a:p>
            <a:r>
              <a:rPr lang="en-US" dirty="0" err="1"/>
              <a:t>Encriptação</a:t>
            </a:r>
            <a:r>
              <a:rPr lang="en-US" dirty="0"/>
              <a:t>: Um </a:t>
            </a:r>
            <a:r>
              <a:rPr lang="en-US" dirty="0" err="1"/>
              <a:t>desafio</a:t>
            </a:r>
            <a:r>
              <a:rPr lang="en-US" dirty="0"/>
              <a:t> de </a:t>
            </a:r>
            <a:r>
              <a:rPr lang="en-US" dirty="0" err="1"/>
              <a:t>fundo</a:t>
            </a:r>
            <a:endParaRPr lang="en-US" dirty="0"/>
          </a:p>
        </p:txBody>
      </p:sp>
      <p:sp>
        <p:nvSpPr>
          <p:cNvPr id="2" name="Date Placeholder 1">
            <a:extLst>
              <a:ext uri="{FF2B5EF4-FFF2-40B4-BE49-F238E27FC236}">
                <a16:creationId xmlns:a16="http://schemas.microsoft.com/office/drawing/2014/main" id="{02F6D949-BF02-9C44-B1C6-C3D9C2C00F90}"/>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D48FCBAE-C279-B348-8C4C-BDFE022FB27A}"/>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13983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57</a:t>
            </a:fld>
            <a:endParaRPr lang="en-US"/>
          </a:p>
        </p:txBody>
      </p:sp>
      <p:sp>
        <p:nvSpPr>
          <p:cNvPr id="16" name="TextBox 15"/>
          <p:cNvSpPr txBox="1"/>
          <p:nvPr/>
        </p:nvSpPr>
        <p:spPr>
          <a:xfrm>
            <a:off x="5065781" y="1444197"/>
            <a:ext cx="2590774"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Select Sum (Score)</a:t>
            </a:r>
          </a:p>
          <a:p>
            <a:r>
              <a:rPr lang="en-US" dirty="0">
                <a:latin typeface="Consolas" panose="020B0609020204030204" pitchFamily="49" charset="0"/>
                <a:cs typeface="Consolas" panose="020B0609020204030204" pitchFamily="49" charset="0"/>
              </a:rPr>
              <a:t>From Assignment</a:t>
            </a:r>
          </a:p>
          <a:p>
            <a:r>
              <a:rPr lang="en-US" dirty="0">
                <a:latin typeface="Consolas" panose="020B0609020204030204" pitchFamily="49" charset="0"/>
                <a:cs typeface="Consolas" panose="020B0609020204030204" pitchFamily="49" charset="0"/>
              </a:rPr>
              <a:t>Where </a:t>
            </a:r>
            <a:r>
              <a:rPr lang="en-US" dirty="0" err="1">
                <a:latin typeface="Consolas" panose="020B0609020204030204" pitchFamily="49" charset="0"/>
                <a:cs typeface="Consolas" panose="020B0609020204030204" pitchFamily="49" charset="0"/>
              </a:rPr>
              <a:t>StudentId</a:t>
            </a:r>
            <a:r>
              <a:rPr lang="en-US" dirty="0">
                <a:latin typeface="Consolas" panose="020B0609020204030204" pitchFamily="49" charset="0"/>
                <a:cs typeface="Consolas" panose="020B0609020204030204" pitchFamily="49" charset="0"/>
              </a:rPr>
              <a:t> = 1</a:t>
            </a:r>
          </a:p>
        </p:txBody>
      </p:sp>
      <p:sp>
        <p:nvSpPr>
          <p:cNvPr id="11" name="TextBox 10"/>
          <p:cNvSpPr txBox="1"/>
          <p:nvPr/>
        </p:nvSpPr>
        <p:spPr>
          <a:xfrm>
            <a:off x="1387260" y="5800248"/>
            <a:ext cx="3425564" cy="738664"/>
          </a:xfrm>
          <a:prstGeom prst="rect">
            <a:avLst/>
          </a:prstGeom>
          <a:solidFill>
            <a:schemeClr val="bg1"/>
          </a:solidFill>
        </p:spPr>
        <p:txBody>
          <a:bodyPr wrap="square" rtlCol="0">
            <a:spAutoFit/>
          </a:bodyPr>
          <a:lstStyle/>
          <a:p>
            <a:r>
              <a:rPr lang="en-US" sz="1400" dirty="0">
                <a:latin typeface="Consolas" panose="020B0609020204030204" pitchFamily="49" charset="0"/>
                <a:ea typeface="Cambria Math" panose="02040503050406030204" pitchFamily="18" charset="0"/>
                <a:cs typeface="Consolas" panose="020B0609020204030204" pitchFamily="49" charset="0"/>
              </a:rPr>
              <a:t>a7be1a6997ad739bd8c9ca451f618b61</a:t>
            </a:r>
          </a:p>
          <a:p>
            <a:r>
              <a:rPr lang="en-US" sz="1400" dirty="0">
                <a:latin typeface="Consolas" panose="020B0609020204030204" pitchFamily="49" charset="0"/>
                <a:ea typeface="Cambria Math" panose="02040503050406030204" pitchFamily="18" charset="0"/>
                <a:cs typeface="Consolas" panose="020B0609020204030204" pitchFamily="49" charset="0"/>
              </a:rPr>
              <a:t>b6ff744ed2c2c9bf6c590cbf0469bf41</a:t>
            </a:r>
          </a:p>
          <a:p>
            <a:r>
              <a:rPr lang="en-US" sz="1400" dirty="0">
                <a:latin typeface="Consolas" panose="020B0609020204030204" pitchFamily="49" charset="0"/>
                <a:ea typeface="Cambria Math" panose="02040503050406030204" pitchFamily="18" charset="0"/>
                <a:cs typeface="Consolas" panose="020B0609020204030204" pitchFamily="49" charset="0"/>
              </a:rPr>
              <a:t>47f7f7bc95353e03f96c32bcfd8058df</a:t>
            </a:r>
          </a:p>
        </p:txBody>
      </p:sp>
      <p:cxnSp>
        <p:nvCxnSpPr>
          <p:cNvPr id="12" name="Straight Arrow Connector 11"/>
          <p:cNvCxnSpPr>
            <a:stCxn id="10" idx="0"/>
            <a:endCxn id="14" idx="2"/>
          </p:cNvCxnSpPr>
          <p:nvPr/>
        </p:nvCxnSpPr>
        <p:spPr>
          <a:xfrm flipV="1">
            <a:off x="3069773" y="3289719"/>
            <a:ext cx="1" cy="1122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4" idx="0"/>
            <a:endCxn id="15" idx="2"/>
          </p:cNvCxnSpPr>
          <p:nvPr/>
        </p:nvCxnSpPr>
        <p:spPr>
          <a:xfrm flipH="1" flipV="1">
            <a:off x="3069773" y="2103176"/>
            <a:ext cx="1" cy="57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2313284" y="2680119"/>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313284" y="2680119"/>
                <a:ext cx="1512979" cy="6096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313283" y="1493576"/>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𝑆𝑢𝑚</m:t>
                      </m:r>
                      <m:r>
                        <a:rPr lang="en-US" i="1">
                          <a:latin typeface="Cambria Math" panose="02040503050406030204" pitchFamily="18" charset="0"/>
                        </a:rPr>
                        <m:t> (</m:t>
                      </m:r>
                      <m:r>
                        <a:rPr lang="en-US" i="1">
                          <a:latin typeface="Cambria Math" panose="02040503050406030204" pitchFamily="18" charset="0"/>
                        </a:rPr>
                        <m:t>𝑆𝑐𝑜𝑟𝑒</m:t>
                      </m:r>
                      <m:r>
                        <a:rPr lang="en-US" i="1">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313283" y="1493576"/>
                <a:ext cx="1512979" cy="60960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313284" y="4412007"/>
                <a:ext cx="151297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𝐷𝑒𝑐𝑟</m:t>
                      </m:r>
                    </m:oMath>
                  </m:oMathPara>
                </a14:m>
                <a:endParaRPr lang="en-US" i="1" dirty="0">
                  <a:latin typeface="Calibri" panose="020F0502020204030204" pitchFamily="34" charset="0"/>
                  <a:ea typeface="Cambria Math" panose="020405030504060302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2313284" y="4412007"/>
                <a:ext cx="1512978" cy="609600"/>
              </a:xfrm>
              <a:prstGeom prst="rect">
                <a:avLst/>
              </a:prstGeom>
              <a:blipFill rotWithShape="0">
                <a:blip r:embed="rId5"/>
                <a:stretch>
                  <a:fillRect/>
                </a:stretch>
              </a:blipFill>
            </p:spPr>
            <p:txBody>
              <a:bodyPr/>
              <a:lstStyle/>
              <a:p>
                <a:r>
                  <a:rPr lang="en-US">
                    <a:noFill/>
                  </a:rPr>
                  <a:t> </a:t>
                </a:r>
              </a:p>
            </p:txBody>
          </p:sp>
        </mc:Fallback>
      </mc:AlternateContent>
      <p:cxnSp>
        <p:nvCxnSpPr>
          <p:cNvPr id="6" name="Straight Arrow Connector 5"/>
          <p:cNvCxnSpPr>
            <a:cxnSpLocks/>
            <a:stCxn id="11" idx="0"/>
            <a:endCxn id="10" idx="2"/>
          </p:cNvCxnSpPr>
          <p:nvPr/>
        </p:nvCxnSpPr>
        <p:spPr>
          <a:xfrm flipH="1" flipV="1">
            <a:off x="3069773" y="5021607"/>
            <a:ext cx="30269" cy="778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4463143" y="4412007"/>
                <a:ext cx="76201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𝐾𝑒𝑦</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4463143" y="4412007"/>
                <a:ext cx="762013" cy="609600"/>
              </a:xfrm>
              <a:prstGeom prst="rect">
                <a:avLst/>
              </a:prstGeom>
              <a:blipFill rotWithShape="0">
                <a:blip r:embed="rId6"/>
                <a:stretch>
                  <a:fillRect/>
                </a:stretch>
              </a:blipFill>
            </p:spPr>
            <p:txBody>
              <a:bodyPr/>
              <a:lstStyle/>
              <a:p>
                <a:r>
                  <a:rPr lang="en-US">
                    <a:noFill/>
                  </a:rPr>
                  <a:t> </a:t>
                </a:r>
              </a:p>
            </p:txBody>
          </p:sp>
        </mc:Fallback>
      </mc:AlternateContent>
      <p:cxnSp>
        <p:nvCxnSpPr>
          <p:cNvPr id="17" name="Straight Arrow Connector 16"/>
          <p:cNvCxnSpPr>
            <a:stCxn id="8" idx="1"/>
            <a:endCxn id="10" idx="3"/>
          </p:cNvCxnSpPr>
          <p:nvPr/>
        </p:nvCxnSpPr>
        <p:spPr>
          <a:xfrm flipH="1">
            <a:off x="3826262" y="4716807"/>
            <a:ext cx="636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3200" y="4336429"/>
            <a:ext cx="740026" cy="740026"/>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1074" y="4365107"/>
            <a:ext cx="770094" cy="770094"/>
          </a:xfrm>
          <a:prstGeom prst="rect">
            <a:avLst/>
          </a:prstGeom>
        </p:spPr>
      </p:pic>
      <p:sp>
        <p:nvSpPr>
          <p:cNvPr id="21" name="TextBox 20"/>
          <p:cNvSpPr txBox="1"/>
          <p:nvPr/>
        </p:nvSpPr>
        <p:spPr>
          <a:xfrm>
            <a:off x="6096000" y="6004003"/>
            <a:ext cx="184731" cy="369332"/>
          </a:xfrm>
          <a:prstGeom prst="rect">
            <a:avLst/>
          </a:prstGeom>
          <a:noFill/>
        </p:spPr>
        <p:txBody>
          <a:bodyPr wrap="none" rtlCol="0">
            <a:spAutoFit/>
          </a:bodyPr>
          <a:lstStyle/>
          <a:p>
            <a:endParaRPr lang="en-US" dirty="0"/>
          </a:p>
        </p:txBody>
      </p:sp>
      <p:cxnSp>
        <p:nvCxnSpPr>
          <p:cNvPr id="5" name="Straight Connector 4"/>
          <p:cNvCxnSpPr/>
          <p:nvPr/>
        </p:nvCxnSpPr>
        <p:spPr>
          <a:xfrm>
            <a:off x="228600" y="5410200"/>
            <a:ext cx="5257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800" y="3124200"/>
            <a:ext cx="939681" cy="369332"/>
          </a:xfrm>
          <a:prstGeom prst="rect">
            <a:avLst/>
          </a:prstGeom>
          <a:noFill/>
        </p:spPr>
        <p:txBody>
          <a:bodyPr wrap="none" rtlCol="0">
            <a:spAutoFit/>
          </a:bodyPr>
          <a:lstStyle/>
          <a:p>
            <a:r>
              <a:rPr lang="en-US" dirty="0">
                <a:latin typeface="Tw Cen MT" panose="020B0602020104020603" pitchFamily="34" charset="77"/>
              </a:rPr>
              <a:t>Memory</a:t>
            </a:r>
          </a:p>
        </p:txBody>
      </p:sp>
      <p:sp>
        <p:nvSpPr>
          <p:cNvPr id="9" name="TextBox 8"/>
          <p:cNvSpPr txBox="1"/>
          <p:nvPr/>
        </p:nvSpPr>
        <p:spPr>
          <a:xfrm>
            <a:off x="267651" y="5918927"/>
            <a:ext cx="916789" cy="369332"/>
          </a:xfrm>
          <a:prstGeom prst="rect">
            <a:avLst/>
          </a:prstGeom>
          <a:noFill/>
        </p:spPr>
        <p:txBody>
          <a:bodyPr wrap="none" rtlCol="0">
            <a:spAutoFit/>
          </a:bodyPr>
          <a:lstStyle/>
          <a:p>
            <a:r>
              <a:rPr lang="en-US" dirty="0">
                <a:latin typeface="Tw Cen MT" panose="020B0602020104020603" pitchFamily="34" charset="77"/>
              </a:rPr>
              <a:t>Storage</a:t>
            </a:r>
          </a:p>
        </p:txBody>
      </p:sp>
      <p:sp>
        <p:nvSpPr>
          <p:cNvPr id="24" name="Rectangle 23"/>
          <p:cNvSpPr/>
          <p:nvPr/>
        </p:nvSpPr>
        <p:spPr>
          <a:xfrm>
            <a:off x="1447800" y="5798729"/>
            <a:ext cx="3365024" cy="754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414127" y="5430157"/>
            <a:ext cx="1189749" cy="369332"/>
          </a:xfrm>
          <a:prstGeom prst="rect">
            <a:avLst/>
          </a:prstGeom>
          <a:noFill/>
        </p:spPr>
        <p:txBody>
          <a:bodyPr wrap="none" rtlCol="0">
            <a:spAutoFit/>
          </a:bodyPr>
          <a:lstStyle/>
          <a:p>
            <a:r>
              <a:rPr lang="en-US" dirty="0">
                <a:latin typeface="Tw Cen MT" panose="020B0602020104020603" pitchFamily="34" charset="77"/>
              </a:rPr>
              <a:t>Assignment</a:t>
            </a:r>
          </a:p>
        </p:txBody>
      </p:sp>
      <p:grpSp>
        <p:nvGrpSpPr>
          <p:cNvPr id="23" name="Group 22"/>
          <p:cNvGrpSpPr/>
          <p:nvPr/>
        </p:nvGrpSpPr>
        <p:grpSpPr>
          <a:xfrm>
            <a:off x="4170887" y="2823788"/>
            <a:ext cx="4380561" cy="1259770"/>
            <a:chOff x="191439" y="3124200"/>
            <a:chExt cx="5877745" cy="1371791"/>
          </a:xfrm>
        </p:grpSpPr>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439" y="3124200"/>
              <a:ext cx="5877745" cy="1371791"/>
            </a:xfrm>
            <a:prstGeom prst="rect">
              <a:avLst/>
            </a:prstGeom>
          </p:spPr>
        </p:pic>
        <p:sp>
          <p:nvSpPr>
            <p:cNvPr id="22" name="Rectangle 21"/>
            <p:cNvSpPr/>
            <p:nvPr/>
          </p:nvSpPr>
          <p:spPr>
            <a:xfrm>
              <a:off x="4752284" y="3493532"/>
              <a:ext cx="1223837" cy="647156"/>
            </a:xfrm>
            <a:prstGeom prst="rect">
              <a:avLst/>
            </a:prstGeom>
            <a:solidFill>
              <a:srgbClr val="FFC00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itle 26">
            <a:extLst>
              <a:ext uri="{FF2B5EF4-FFF2-40B4-BE49-F238E27FC236}">
                <a16:creationId xmlns:a16="http://schemas.microsoft.com/office/drawing/2014/main" id="{7067D37D-0EAD-7044-9087-2F69DB1F4ACE}"/>
              </a:ext>
            </a:extLst>
          </p:cNvPr>
          <p:cNvSpPr>
            <a:spLocks noGrp="1"/>
          </p:cNvSpPr>
          <p:nvPr>
            <p:ph type="title"/>
          </p:nvPr>
        </p:nvSpPr>
        <p:spPr/>
        <p:txBody>
          <a:bodyPr/>
          <a:lstStyle/>
          <a:p>
            <a:r>
              <a:rPr lang="en-US" dirty="0" err="1"/>
              <a:t>Encriptação</a:t>
            </a:r>
            <a:r>
              <a:rPr lang="en-US" dirty="0"/>
              <a:t>: Um </a:t>
            </a:r>
            <a:r>
              <a:rPr lang="en-US" dirty="0" err="1"/>
              <a:t>desafio</a:t>
            </a:r>
            <a:r>
              <a:rPr lang="en-US" dirty="0"/>
              <a:t> de </a:t>
            </a:r>
            <a:r>
              <a:rPr lang="en-US" dirty="0" err="1"/>
              <a:t>fundo</a:t>
            </a:r>
            <a:endParaRPr lang="en-US" dirty="0"/>
          </a:p>
        </p:txBody>
      </p:sp>
      <p:sp>
        <p:nvSpPr>
          <p:cNvPr id="26" name="Date Placeholder 25">
            <a:extLst>
              <a:ext uri="{FF2B5EF4-FFF2-40B4-BE49-F238E27FC236}">
                <a16:creationId xmlns:a16="http://schemas.microsoft.com/office/drawing/2014/main" id="{3BDF3E13-0ABC-B04C-A882-4AC1DC00FC0A}"/>
              </a:ext>
            </a:extLst>
          </p:cNvPr>
          <p:cNvSpPr>
            <a:spLocks noGrp="1"/>
          </p:cNvSpPr>
          <p:nvPr>
            <p:ph type="dt" sz="half" idx="10"/>
          </p:nvPr>
        </p:nvSpPr>
        <p:spPr/>
        <p:txBody>
          <a:bodyPr/>
          <a:lstStyle/>
          <a:p>
            <a:r>
              <a:rPr lang="en-US"/>
              <a:t>2019</a:t>
            </a:r>
            <a:endParaRPr lang="en-US" dirty="0"/>
          </a:p>
        </p:txBody>
      </p:sp>
      <p:sp>
        <p:nvSpPr>
          <p:cNvPr id="28" name="Footer Placeholder 27">
            <a:extLst>
              <a:ext uri="{FF2B5EF4-FFF2-40B4-BE49-F238E27FC236}">
                <a16:creationId xmlns:a16="http://schemas.microsoft.com/office/drawing/2014/main" id="{80CFDC05-B045-DC41-A00D-F4C0B7D20AE4}"/>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643725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Espectro</a:t>
            </a:r>
            <a:r>
              <a:rPr lang="en-US" dirty="0"/>
              <a:t> de </a:t>
            </a:r>
            <a:r>
              <a:rPr lang="en-US" dirty="0" err="1"/>
              <a:t>soluções</a:t>
            </a:r>
            <a:endParaRPr lang="en-US" dirty="0"/>
          </a:p>
        </p:txBody>
      </p:sp>
      <p:sp>
        <p:nvSpPr>
          <p:cNvPr id="3" name="Content Placeholder 2"/>
          <p:cNvSpPr>
            <a:spLocks noGrp="1"/>
          </p:cNvSpPr>
          <p:nvPr>
            <p:ph idx="1"/>
          </p:nvPr>
        </p:nvSpPr>
        <p:spPr/>
        <p:txBody>
          <a:bodyPr>
            <a:normAutofit/>
          </a:bodyPr>
          <a:lstStyle/>
          <a:p>
            <a:endParaRPr lang="en-US" dirty="0"/>
          </a:p>
          <a:p>
            <a:r>
              <a:rPr lang="en-US" dirty="0" err="1"/>
              <a:t>Duas</a:t>
            </a:r>
            <a:r>
              <a:rPr lang="en-US" dirty="0"/>
              <a:t> </a:t>
            </a:r>
            <a:r>
              <a:rPr lang="en-US" dirty="0" err="1"/>
              <a:t>abordagens</a:t>
            </a:r>
            <a:r>
              <a:rPr lang="en-US" dirty="0"/>
              <a:t> </a:t>
            </a:r>
            <a:r>
              <a:rPr lang="en-US" dirty="0" err="1"/>
              <a:t>fundamentais</a:t>
            </a:r>
            <a:r>
              <a:rPr lang="en-US" dirty="0"/>
              <a:t>:</a:t>
            </a:r>
          </a:p>
          <a:p>
            <a:endParaRPr lang="en-US" dirty="0"/>
          </a:p>
          <a:p>
            <a:endParaRPr lang="en-US" dirty="0"/>
          </a:p>
          <a:p>
            <a:pPr lvl="1"/>
            <a:r>
              <a:rPr lang="en-US" dirty="0" err="1"/>
              <a:t>Computar</a:t>
            </a:r>
            <a:r>
              <a:rPr lang="en-US" dirty="0"/>
              <a:t> </a:t>
            </a:r>
            <a:r>
              <a:rPr lang="en-US" dirty="0" err="1"/>
              <a:t>directamente</a:t>
            </a:r>
            <a:r>
              <a:rPr lang="en-US" dirty="0"/>
              <a:t> </a:t>
            </a:r>
            <a:r>
              <a:rPr lang="en-US" dirty="0" err="1"/>
              <a:t>sobre</a:t>
            </a:r>
            <a:r>
              <a:rPr lang="en-US" dirty="0"/>
              <a:t> dados </a:t>
            </a:r>
            <a:r>
              <a:rPr lang="en-US" dirty="0" err="1"/>
              <a:t>cifrados</a:t>
            </a:r>
            <a:endParaRPr lang="en-US" dirty="0"/>
          </a:p>
          <a:p>
            <a:pPr lvl="1"/>
            <a:endParaRPr lang="en-US" dirty="0"/>
          </a:p>
          <a:p>
            <a:pPr lvl="1"/>
            <a:endParaRPr lang="en-US" dirty="0"/>
          </a:p>
          <a:p>
            <a:pPr lvl="1"/>
            <a:r>
              <a:rPr lang="en-US" dirty="0" err="1"/>
              <a:t>Computar</a:t>
            </a:r>
            <a:r>
              <a:rPr lang="en-US" dirty="0"/>
              <a:t> </a:t>
            </a:r>
            <a:r>
              <a:rPr lang="en-US" dirty="0" err="1"/>
              <a:t>os</a:t>
            </a:r>
            <a:r>
              <a:rPr lang="en-US" dirty="0"/>
              <a:t> dados </a:t>
            </a:r>
            <a:r>
              <a:rPr lang="en-US" dirty="0" err="1"/>
              <a:t>num</a:t>
            </a:r>
            <a:r>
              <a:rPr lang="en-US" dirty="0"/>
              <a:t> </a:t>
            </a:r>
            <a:r>
              <a:rPr lang="en-US" dirty="0" err="1"/>
              <a:t>ambiente</a:t>
            </a:r>
            <a:r>
              <a:rPr lang="en-US" dirty="0"/>
              <a:t> </a:t>
            </a:r>
            <a:r>
              <a:rPr lang="en-US" dirty="0" err="1"/>
              <a:t>seguro</a:t>
            </a:r>
            <a:endParaRPr lang="en-US" dirty="0"/>
          </a:p>
        </p:txBody>
      </p:sp>
      <p:sp>
        <p:nvSpPr>
          <p:cNvPr id="4" name="Slide Number Placeholder 3"/>
          <p:cNvSpPr>
            <a:spLocks noGrp="1"/>
          </p:cNvSpPr>
          <p:nvPr>
            <p:ph type="sldNum" sz="quarter" idx="12"/>
          </p:nvPr>
        </p:nvSpPr>
        <p:spPr/>
        <p:txBody>
          <a:bodyPr/>
          <a:lstStyle/>
          <a:p>
            <a:fld id="{BACC0D7D-E0FC-49BF-B4A2-5B13217C58F0}" type="slidenum">
              <a:rPr lang="en-US" smtClean="0"/>
              <a:t>58</a:t>
            </a:fld>
            <a:endParaRPr lang="en-US"/>
          </a:p>
        </p:txBody>
      </p:sp>
      <p:sp>
        <p:nvSpPr>
          <p:cNvPr id="5" name="Date Placeholder 4">
            <a:extLst>
              <a:ext uri="{FF2B5EF4-FFF2-40B4-BE49-F238E27FC236}">
                <a16:creationId xmlns:a16="http://schemas.microsoft.com/office/drawing/2014/main" id="{E823E3FF-0C0B-0C42-A44E-115B9716E6A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B1C4F114-4FFC-F94E-9FEA-7577898475E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1176747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Como </a:t>
            </a:r>
            <a:r>
              <a:rPr lang="en-US" dirty="0" err="1"/>
              <a:t>cifrar</a:t>
            </a:r>
            <a:r>
              <a:rPr lang="en-US" dirty="0"/>
              <a:t> a base de dados?</a:t>
            </a:r>
          </a:p>
        </p:txBody>
      </p:sp>
      <p:sp>
        <p:nvSpPr>
          <p:cNvPr id="6" name="Rectangle 5"/>
          <p:cNvSpPr/>
          <p:nvPr/>
        </p:nvSpPr>
        <p:spPr>
          <a:xfrm>
            <a:off x="1305880" y="1974748"/>
            <a:ext cx="1275436" cy="228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cxnSp>
        <p:nvCxnSpPr>
          <p:cNvPr id="10" name="Straight Arrow Connector 9"/>
          <p:cNvCxnSpPr/>
          <p:nvPr/>
        </p:nvCxnSpPr>
        <p:spPr>
          <a:xfrm>
            <a:off x="4413488" y="1790264"/>
            <a:ext cx="6112" cy="4957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324599" y="1981200"/>
            <a:ext cx="1274047" cy="228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307269" y="2206616"/>
            <a:ext cx="1275436" cy="536584"/>
            <a:chOff x="705764" y="2514600"/>
            <a:chExt cx="1275436" cy="536584"/>
          </a:xfrm>
          <a:solidFill>
            <a:srgbClr val="FF0000">
              <a:alpha val="50000"/>
            </a:srgbClr>
          </a:solidFill>
        </p:grpSpPr>
        <p:sp>
          <p:nvSpPr>
            <p:cNvPr id="11" name="Rectangle 10"/>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1307269" y="2737941"/>
            <a:ext cx="1275436" cy="536584"/>
            <a:chOff x="705764" y="2514600"/>
            <a:chExt cx="1275436" cy="536584"/>
          </a:xfrm>
          <a:solidFill>
            <a:srgbClr val="FF0000">
              <a:alpha val="50000"/>
            </a:srgbClr>
          </a:solidFill>
        </p:grpSpPr>
        <p:sp>
          <p:nvSpPr>
            <p:cNvPr id="50" name="Rectangle 49"/>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p:cNvGrpSpPr/>
          <p:nvPr/>
        </p:nvGrpSpPr>
        <p:grpSpPr>
          <a:xfrm>
            <a:off x="1307269" y="3270499"/>
            <a:ext cx="1275436" cy="536584"/>
            <a:chOff x="705764" y="2514600"/>
            <a:chExt cx="1275436" cy="536584"/>
          </a:xfrm>
          <a:solidFill>
            <a:srgbClr val="FF0000">
              <a:alpha val="50000"/>
            </a:srgbClr>
          </a:solidFill>
        </p:grpSpPr>
        <p:sp>
          <p:nvSpPr>
            <p:cNvPr id="71" name="Rectangle 70"/>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1305880" y="3801824"/>
            <a:ext cx="1275436" cy="536584"/>
            <a:chOff x="705764" y="2514600"/>
            <a:chExt cx="1275436" cy="536584"/>
          </a:xfrm>
          <a:solidFill>
            <a:srgbClr val="FF0000">
              <a:alpha val="50000"/>
            </a:srgbClr>
          </a:solidFill>
        </p:grpSpPr>
        <p:sp>
          <p:nvSpPr>
            <p:cNvPr id="92" name="Rectangle 91"/>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6324600" y="2209800"/>
            <a:ext cx="1275436" cy="536584"/>
            <a:chOff x="705764" y="2514600"/>
            <a:chExt cx="1275436" cy="536584"/>
          </a:xfrm>
          <a:solidFill>
            <a:srgbClr val="00B050">
              <a:alpha val="50000"/>
            </a:srgbClr>
          </a:solidFill>
        </p:grpSpPr>
        <p:sp>
          <p:nvSpPr>
            <p:cNvPr id="113" name="Rectangle 112"/>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6324600" y="2741125"/>
            <a:ext cx="1275436" cy="536584"/>
            <a:chOff x="705764" y="2514600"/>
            <a:chExt cx="1275436" cy="536584"/>
          </a:xfrm>
          <a:solidFill>
            <a:srgbClr val="00B050">
              <a:alpha val="50000"/>
            </a:srgbClr>
          </a:solidFill>
        </p:grpSpPr>
        <p:sp>
          <p:nvSpPr>
            <p:cNvPr id="134" name="Rectangle 133"/>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a:off x="6324600" y="3273683"/>
            <a:ext cx="1275436" cy="536584"/>
            <a:chOff x="705764" y="2514600"/>
            <a:chExt cx="1275436" cy="536584"/>
          </a:xfrm>
          <a:solidFill>
            <a:srgbClr val="00B050">
              <a:alpha val="50000"/>
            </a:srgbClr>
          </a:solidFill>
        </p:grpSpPr>
        <p:sp>
          <p:nvSpPr>
            <p:cNvPr id="155" name="Rectangle 154"/>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 name="Group 174"/>
          <p:cNvGrpSpPr/>
          <p:nvPr/>
        </p:nvGrpSpPr>
        <p:grpSpPr>
          <a:xfrm>
            <a:off x="6323211" y="3805008"/>
            <a:ext cx="1275436" cy="536584"/>
            <a:chOff x="705764" y="2514600"/>
            <a:chExt cx="1275436" cy="536584"/>
          </a:xfrm>
          <a:solidFill>
            <a:srgbClr val="00B050">
              <a:alpha val="50000"/>
            </a:srgbClr>
          </a:solidFill>
        </p:grpSpPr>
        <p:sp>
          <p:nvSpPr>
            <p:cNvPr id="176" name="Rectangle 175"/>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BACC0D7D-E0FC-49BF-B4A2-5B13217C58F0}" type="slidenum">
              <a:rPr lang="en-US" smtClean="0"/>
              <a:t>59</a:t>
            </a:fld>
            <a:endParaRPr lang="en-US"/>
          </a:p>
        </p:txBody>
      </p:sp>
      <p:pic>
        <p:nvPicPr>
          <p:cNvPr id="196" name="Picture 1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418713">
            <a:off x="4141686" y="1219938"/>
            <a:ext cx="543602" cy="543602"/>
          </a:xfrm>
          <a:prstGeom prst="rect">
            <a:avLst/>
          </a:prstGeom>
        </p:spPr>
      </p:pic>
      <p:cxnSp>
        <p:nvCxnSpPr>
          <p:cNvPr id="8" name="Elbow Connector 7"/>
          <p:cNvCxnSpPr>
            <a:stCxn id="30" idx="3"/>
            <a:endCxn id="7" idx="1"/>
          </p:cNvCxnSpPr>
          <p:nvPr/>
        </p:nvCxnSpPr>
        <p:spPr>
          <a:xfrm>
            <a:off x="2582705" y="2274795"/>
            <a:ext cx="1379695" cy="46840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11" idx="3"/>
            <a:endCxn id="7" idx="1"/>
          </p:cNvCxnSpPr>
          <p:nvPr/>
        </p:nvCxnSpPr>
        <p:spPr>
          <a:xfrm flipV="1">
            <a:off x="2581316" y="2743200"/>
            <a:ext cx="1381084" cy="1527029"/>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7" idx="3"/>
            <a:endCxn id="113" idx="1"/>
          </p:cNvCxnSpPr>
          <p:nvPr/>
        </p:nvCxnSpPr>
        <p:spPr>
          <a:xfrm flipV="1">
            <a:off x="4876800" y="2277979"/>
            <a:ext cx="1447800" cy="46522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7" idx="3"/>
            <a:endCxn id="191" idx="1"/>
          </p:cNvCxnSpPr>
          <p:nvPr/>
        </p:nvCxnSpPr>
        <p:spPr>
          <a:xfrm>
            <a:off x="4876800" y="2743200"/>
            <a:ext cx="1446411" cy="1530213"/>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3429000" y="4429519"/>
            <a:ext cx="1620315" cy="369332"/>
          </a:xfrm>
          <a:prstGeom prst="rect">
            <a:avLst/>
          </a:prstGeom>
          <a:noFill/>
        </p:spPr>
        <p:txBody>
          <a:bodyPr wrap="none" rtlCol="0">
            <a:spAutoFit/>
          </a:bodyPr>
          <a:lstStyle/>
          <a:p>
            <a:r>
              <a:rPr lang="en-US" dirty="0">
                <a:latin typeface="Tw Cen MT" panose="020B0602020104020603" pitchFamily="34" charset="77"/>
              </a:rPr>
              <a:t>Cell granularity</a:t>
            </a:r>
          </a:p>
        </p:txBody>
      </p:sp>
      <p:sp>
        <p:nvSpPr>
          <p:cNvPr id="19" name="TextBox 18"/>
          <p:cNvSpPr txBox="1"/>
          <p:nvPr/>
        </p:nvSpPr>
        <p:spPr>
          <a:xfrm>
            <a:off x="1149261" y="4953000"/>
            <a:ext cx="7003974" cy="1140762"/>
          </a:xfrm>
          <a:prstGeom prst="rect">
            <a:avLst/>
          </a:prstGeom>
          <a:noFill/>
        </p:spPr>
        <p:txBody>
          <a:bodyPr wrap="square" rtlCol="0">
            <a:spAutoFit/>
          </a:bodyPr>
          <a:lstStyle/>
          <a:p>
            <a:pPr algn="ctr">
              <a:lnSpc>
                <a:spcPct val="150000"/>
              </a:lnSpc>
            </a:pPr>
            <a:r>
              <a:rPr lang="en-US" sz="2400" dirty="0">
                <a:latin typeface="Tw Cen MT" panose="020B0602020104020603" pitchFamily="34" charset="77"/>
              </a:rPr>
              <a:t>E </a:t>
            </a:r>
            <a:r>
              <a:rPr lang="en-US" sz="2400" dirty="0" err="1">
                <a:latin typeface="Tw Cen MT" panose="020B0602020104020603" pitchFamily="34" charset="77"/>
              </a:rPr>
              <a:t>ainda</a:t>
            </a:r>
            <a:r>
              <a:rPr lang="en-US" sz="2400" dirty="0">
                <a:latin typeface="Tw Cen MT" panose="020B0602020104020603" pitchFamily="34" charset="77"/>
              </a:rPr>
              <a:t> </a:t>
            </a:r>
            <a:r>
              <a:rPr lang="en-US" sz="2400" dirty="0" err="1">
                <a:latin typeface="Tw Cen MT" panose="020B0602020104020603" pitchFamily="34" charset="77"/>
              </a:rPr>
              <a:t>assim</a:t>
            </a:r>
            <a:r>
              <a:rPr lang="en-US" sz="2400" dirty="0">
                <a:latin typeface="Tw Cen MT" panose="020B0602020104020603" pitchFamily="34" charset="77"/>
              </a:rPr>
              <a:t>, </a:t>
            </a:r>
            <a:r>
              <a:rPr lang="en-US" sz="2400" dirty="0" err="1">
                <a:latin typeface="Tw Cen MT" panose="020B0602020104020603" pitchFamily="34" charset="77"/>
              </a:rPr>
              <a:t>permitir</a:t>
            </a:r>
            <a:r>
              <a:rPr lang="en-US" sz="2400" dirty="0">
                <a:latin typeface="Tw Cen MT" panose="020B0602020104020603" pitchFamily="34" charset="77"/>
              </a:rPr>
              <a:t> a </a:t>
            </a:r>
            <a:r>
              <a:rPr lang="en-US" sz="2400" dirty="0" err="1">
                <a:latin typeface="Tw Cen MT" panose="020B0602020104020603" pitchFamily="34" charset="77"/>
              </a:rPr>
              <a:t>realização</a:t>
            </a:r>
            <a:r>
              <a:rPr lang="en-US" sz="2400" dirty="0">
                <a:latin typeface="Tw Cen MT" panose="020B0602020104020603" pitchFamily="34" charset="77"/>
              </a:rPr>
              <a:t> de </a:t>
            </a:r>
            <a:r>
              <a:rPr lang="en-US" sz="2400" dirty="0" err="1">
                <a:latin typeface="Tw Cen MT" panose="020B0602020104020603" pitchFamily="34" charset="77"/>
              </a:rPr>
              <a:t>operações</a:t>
            </a:r>
            <a:r>
              <a:rPr lang="en-US" sz="2400" dirty="0">
                <a:latin typeface="Tw Cen MT" panose="020B0602020104020603" pitchFamily="34" charset="77"/>
              </a:rPr>
              <a:t> </a:t>
            </a:r>
            <a:r>
              <a:rPr lang="en-US" sz="2400" dirty="0" err="1">
                <a:latin typeface="Tw Cen MT" panose="020B0602020104020603" pitchFamily="34" charset="77"/>
              </a:rPr>
              <a:t>sobre</a:t>
            </a:r>
            <a:r>
              <a:rPr lang="en-US" sz="2400" dirty="0">
                <a:latin typeface="Tw Cen MT" panose="020B0602020104020603" pitchFamily="34" charset="77"/>
              </a:rPr>
              <a:t> </a:t>
            </a:r>
            <a:r>
              <a:rPr lang="en-US" sz="2400" dirty="0" err="1">
                <a:latin typeface="Tw Cen MT" panose="020B0602020104020603" pitchFamily="34" charset="77"/>
              </a:rPr>
              <a:t>os</a:t>
            </a:r>
            <a:r>
              <a:rPr lang="en-US" sz="2400" dirty="0">
                <a:latin typeface="Tw Cen MT" panose="020B0602020104020603" pitchFamily="34" charset="77"/>
              </a:rPr>
              <a:t> dados </a:t>
            </a:r>
            <a:r>
              <a:rPr lang="en-US" sz="2400" dirty="0" err="1">
                <a:latin typeface="Tw Cen MT" panose="020B0602020104020603" pitchFamily="34" charset="77"/>
              </a:rPr>
              <a:t>sem</a:t>
            </a:r>
            <a:r>
              <a:rPr lang="en-US" sz="2400" dirty="0">
                <a:latin typeface="Tw Cen MT" panose="020B0602020104020603" pitchFamily="34" charset="77"/>
              </a:rPr>
              <a:t> </a:t>
            </a:r>
            <a:r>
              <a:rPr lang="en-US" sz="2400" dirty="0" err="1">
                <a:latin typeface="Tw Cen MT" panose="020B0602020104020603" pitchFamily="34" charset="77"/>
              </a:rPr>
              <a:t>ter</a:t>
            </a:r>
            <a:r>
              <a:rPr lang="en-US" sz="2400" dirty="0">
                <a:latin typeface="Tw Cen MT" panose="020B0602020104020603" pitchFamily="34" charset="77"/>
              </a:rPr>
              <a:t> que </a:t>
            </a:r>
            <a:r>
              <a:rPr lang="en-US" sz="2400" dirty="0" err="1">
                <a:latin typeface="Tw Cen MT" panose="020B0602020104020603" pitchFamily="34" charset="77"/>
              </a:rPr>
              <a:t>os</a:t>
            </a:r>
            <a:r>
              <a:rPr lang="en-US" sz="2400" dirty="0">
                <a:latin typeface="Tw Cen MT" panose="020B0602020104020603" pitchFamily="34" charset="77"/>
              </a:rPr>
              <a:t> </a:t>
            </a:r>
            <a:r>
              <a:rPr lang="en-US" sz="2400" dirty="0" err="1">
                <a:latin typeface="Tw Cen MT" panose="020B0602020104020603" pitchFamily="34" charset="77"/>
              </a:rPr>
              <a:t>decifrar</a:t>
            </a:r>
            <a:r>
              <a:rPr lang="en-US" sz="2400" dirty="0">
                <a:latin typeface="Tw Cen MT" panose="020B0602020104020603" pitchFamily="34" charset="77"/>
              </a:rPr>
              <a:t>?</a:t>
            </a:r>
          </a:p>
        </p:txBody>
      </p:sp>
      <p:sp>
        <p:nvSpPr>
          <p:cNvPr id="2" name="Date Placeholder 1">
            <a:extLst>
              <a:ext uri="{FF2B5EF4-FFF2-40B4-BE49-F238E27FC236}">
                <a16:creationId xmlns:a16="http://schemas.microsoft.com/office/drawing/2014/main" id="{9F1E84D8-2E7D-D04F-A365-67C85F717AA5}"/>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38DB5921-7463-D547-92D4-518D670A7488}"/>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769844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038B-CEC6-004B-83E6-6DED6836D2DC}"/>
              </a:ext>
            </a:extLst>
          </p:cNvPr>
          <p:cNvSpPr>
            <a:spLocks noGrp="1"/>
          </p:cNvSpPr>
          <p:nvPr>
            <p:ph type="title"/>
          </p:nvPr>
        </p:nvSpPr>
        <p:spPr/>
        <p:txBody>
          <a:bodyPr/>
          <a:lstStyle/>
          <a:p>
            <a:r>
              <a:rPr lang="en-US" dirty="0" err="1"/>
              <a:t>Tendências</a:t>
            </a:r>
            <a:endParaRPr lang="en-US" dirty="0"/>
          </a:p>
        </p:txBody>
      </p:sp>
      <p:sp>
        <p:nvSpPr>
          <p:cNvPr id="3" name="Date Placeholder 2">
            <a:extLst>
              <a:ext uri="{FF2B5EF4-FFF2-40B4-BE49-F238E27FC236}">
                <a16:creationId xmlns:a16="http://schemas.microsoft.com/office/drawing/2014/main" id="{A178D115-BCBC-CC4D-AFD3-3739E912DD73}"/>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9CC44D06-2518-314B-9CC3-BA1B0475CE49}"/>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9738E48C-CA59-6D4D-83C2-B6430F83C6BA}"/>
              </a:ext>
            </a:extLst>
          </p:cNvPr>
          <p:cNvSpPr>
            <a:spLocks noGrp="1"/>
          </p:cNvSpPr>
          <p:nvPr>
            <p:ph type="sldNum" sz="quarter" idx="12"/>
          </p:nvPr>
        </p:nvSpPr>
        <p:spPr/>
        <p:txBody>
          <a:bodyPr/>
          <a:lstStyle/>
          <a:p>
            <a:fld id="{BAFC06C6-5388-EF48-9B75-F2C2BBFC0E68}" type="slidenum">
              <a:rPr lang="en-US" smtClean="0"/>
              <a:t>6</a:t>
            </a:fld>
            <a:endParaRPr lang="en-US" dirty="0"/>
          </a:p>
        </p:txBody>
      </p:sp>
      <p:pic>
        <p:nvPicPr>
          <p:cNvPr id="7" name="Picture 6">
            <a:extLst>
              <a:ext uri="{FF2B5EF4-FFF2-40B4-BE49-F238E27FC236}">
                <a16:creationId xmlns:a16="http://schemas.microsoft.com/office/drawing/2014/main" id="{5DEAE2C8-7EA1-9342-BA9D-652A8575D81F}"/>
              </a:ext>
            </a:extLst>
          </p:cNvPr>
          <p:cNvPicPr>
            <a:picLocks noChangeAspect="1"/>
          </p:cNvPicPr>
          <p:nvPr/>
        </p:nvPicPr>
        <p:blipFill>
          <a:blip r:embed="rId2"/>
          <a:stretch>
            <a:fillRect/>
          </a:stretch>
        </p:blipFill>
        <p:spPr>
          <a:xfrm>
            <a:off x="228600" y="1524000"/>
            <a:ext cx="8610600" cy="4176141"/>
          </a:xfrm>
          <a:prstGeom prst="rect">
            <a:avLst/>
          </a:prstGeom>
        </p:spPr>
      </p:pic>
    </p:spTree>
    <p:extLst>
      <p:ext uri="{BB962C8B-B14F-4D97-AF65-F5344CB8AC3E}">
        <p14:creationId xmlns:p14="http://schemas.microsoft.com/office/powerpoint/2010/main" val="2468128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Esquema</a:t>
            </a:r>
            <a:r>
              <a:rPr lang="en-US" dirty="0"/>
              <a:t> </a:t>
            </a:r>
            <a:r>
              <a:rPr lang="en-US" dirty="0" err="1"/>
              <a:t>criptográfico</a:t>
            </a:r>
            <a:r>
              <a:rPr lang="en-US" dirty="0"/>
              <a:t> (</a:t>
            </a:r>
            <a:r>
              <a:rPr lang="en-US" dirty="0" err="1"/>
              <a:t>chave</a:t>
            </a:r>
            <a:r>
              <a:rPr lang="en-US" dirty="0"/>
              <a:t> </a:t>
            </a:r>
            <a:r>
              <a:rPr lang="en-US" dirty="0" err="1"/>
              <a:t>simétrica</a:t>
            </a:r>
            <a:r>
              <a:rPr lang="en-US" dirty="0"/>
              <a:t>)</a:t>
            </a:r>
          </a:p>
        </p:txBody>
      </p:sp>
      <p:sp>
        <p:nvSpPr>
          <p:cNvPr id="4" name="Rectangle 3"/>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Calibri" panose="020F0502020204030204" pitchFamily="34" charset="0"/>
              </a:rPr>
              <a:t>Encr</a:t>
            </a:r>
            <a:endParaRPr lang="en-US" dirty="0">
              <a:latin typeface="Calibri" panose="020F0502020204030204" pitchFamily="34" charset="0"/>
            </a:endParaRPr>
          </a:p>
        </p:txBody>
      </p:sp>
      <p:sp>
        <p:nvSpPr>
          <p:cNvPr id="5" name="Rectangle 4"/>
          <p:cNvSpPr/>
          <p:nvPr/>
        </p:nvSpPr>
        <p:spPr>
          <a:xfrm>
            <a:off x="3962400" y="4267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Calibri" panose="020F0502020204030204" pitchFamily="34" charset="0"/>
              </a:rPr>
              <a:t>Decr</a:t>
            </a:r>
            <a:endParaRPr lang="en-US" dirty="0">
              <a:latin typeface="Calibri" panose="020F0502020204030204" pitchFamily="34" charset="0"/>
            </a:endParaRPr>
          </a:p>
        </p:txBody>
      </p:sp>
      <p:sp>
        <p:nvSpPr>
          <p:cNvPr id="6" name="TextBox 5"/>
          <p:cNvSpPr txBox="1"/>
          <p:nvPr/>
        </p:nvSpPr>
        <p:spPr>
          <a:xfrm>
            <a:off x="304800" y="2481590"/>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7" name="TextBox 6"/>
          <p:cNvSpPr txBox="1"/>
          <p:nvPr/>
        </p:nvSpPr>
        <p:spPr>
          <a:xfrm>
            <a:off x="2730976" y="1482487"/>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8" name="TextBox 7"/>
          <p:cNvSpPr txBox="1"/>
          <p:nvPr/>
        </p:nvSpPr>
        <p:spPr>
          <a:xfrm>
            <a:off x="5486400" y="2362200"/>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0" name="Straight Arrow Connector 9"/>
          <p:cNvCxnSpPr>
            <a:stCxn id="7" idx="2"/>
            <a:endCxn id="4" idx="0"/>
          </p:cNvCxnSpPr>
          <p:nvPr/>
        </p:nvCxnSpPr>
        <p:spPr>
          <a:xfrm>
            <a:off x="4413488" y="1790264"/>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4" idx="1"/>
          </p:cNvCxnSpPr>
          <p:nvPr/>
        </p:nvCxnSpPr>
        <p:spPr>
          <a:xfrm>
            <a:off x="3073507" y="2743200"/>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8" idx="1"/>
          </p:cNvCxnSpPr>
          <p:nvPr/>
        </p:nvCxnSpPr>
        <p:spPr>
          <a:xfrm flipV="1">
            <a:off x="4876800" y="2731532"/>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6200" y="4366736"/>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7" name="Straight Arrow Connector 16"/>
          <p:cNvCxnSpPr>
            <a:stCxn id="15" idx="3"/>
            <a:endCxn id="5" idx="1"/>
          </p:cNvCxnSpPr>
          <p:nvPr/>
        </p:nvCxnSpPr>
        <p:spPr>
          <a:xfrm flipV="1">
            <a:off x="3441224" y="4724400"/>
            <a:ext cx="521176"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743200" y="5791200"/>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cxnSp>
        <p:nvCxnSpPr>
          <p:cNvPr id="20" name="Straight Arrow Connector 19"/>
          <p:cNvCxnSpPr>
            <a:stCxn id="18" idx="0"/>
            <a:endCxn id="5" idx="2"/>
          </p:cNvCxnSpPr>
          <p:nvPr/>
        </p:nvCxnSpPr>
        <p:spPr>
          <a:xfrm flipH="1" flipV="1">
            <a:off x="4419600" y="5181600"/>
            <a:ext cx="6112"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784558" y="4465638"/>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cxnSp>
        <p:nvCxnSpPr>
          <p:cNvPr id="22" name="Straight Arrow Connector 21"/>
          <p:cNvCxnSpPr>
            <a:stCxn id="5" idx="3"/>
            <a:endCxn id="21" idx="1"/>
          </p:cNvCxnSpPr>
          <p:nvPr/>
        </p:nvCxnSpPr>
        <p:spPr>
          <a:xfrm>
            <a:off x="4876800" y="4724400"/>
            <a:ext cx="907758" cy="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49598" y="14305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3" name="Slide Number Placeholder 2"/>
          <p:cNvSpPr>
            <a:spLocks noGrp="1"/>
          </p:cNvSpPr>
          <p:nvPr>
            <p:ph type="sldNum" sz="quarter" idx="12"/>
          </p:nvPr>
        </p:nvSpPr>
        <p:spPr/>
        <p:txBody>
          <a:bodyPr/>
          <a:lstStyle/>
          <a:p>
            <a:fld id="{BACC0D7D-E0FC-49BF-B4A2-5B13217C58F0}" type="slidenum">
              <a:rPr lang="en-US" smtClean="0"/>
              <a:t>60</a:t>
            </a:fld>
            <a:endParaRPr lang="en-US"/>
          </a:p>
        </p:txBody>
      </p:sp>
      <p:sp>
        <p:nvSpPr>
          <p:cNvPr id="11" name="Rectangle 10"/>
          <p:cNvSpPr/>
          <p:nvPr/>
        </p:nvSpPr>
        <p:spPr>
          <a:xfrm>
            <a:off x="304800" y="2286000"/>
            <a:ext cx="2768707" cy="914400"/>
          </a:xfrm>
          <a:prstGeom prst="rect">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791200" y="4267200"/>
            <a:ext cx="3060224" cy="914400"/>
          </a:xfrm>
          <a:prstGeom prst="rect">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222264" y="1978223"/>
            <a:ext cx="935256" cy="338554"/>
          </a:xfrm>
          <a:prstGeom prst="rect">
            <a:avLst/>
          </a:prstGeom>
          <a:noFill/>
        </p:spPr>
        <p:txBody>
          <a:bodyPr wrap="none" rtlCol="0">
            <a:spAutoFit/>
          </a:bodyPr>
          <a:lstStyle/>
          <a:p>
            <a:r>
              <a:rPr lang="en-US" sz="1600" b="1" dirty="0">
                <a:latin typeface="Calibri" panose="020F0502020204030204" pitchFamily="34" charset="0"/>
              </a:rPr>
              <a:t>Plaintext</a:t>
            </a:r>
          </a:p>
        </p:txBody>
      </p:sp>
      <p:sp>
        <p:nvSpPr>
          <p:cNvPr id="26" name="TextBox 25"/>
          <p:cNvSpPr txBox="1"/>
          <p:nvPr/>
        </p:nvSpPr>
        <p:spPr>
          <a:xfrm>
            <a:off x="6798572" y="3928646"/>
            <a:ext cx="935256" cy="338554"/>
          </a:xfrm>
          <a:prstGeom prst="rect">
            <a:avLst/>
          </a:prstGeom>
          <a:noFill/>
        </p:spPr>
        <p:txBody>
          <a:bodyPr wrap="none" rtlCol="0">
            <a:spAutoFit/>
          </a:bodyPr>
          <a:lstStyle/>
          <a:p>
            <a:r>
              <a:rPr lang="en-US" sz="1600" b="1" dirty="0">
                <a:latin typeface="Calibri" panose="020F0502020204030204" pitchFamily="34" charset="0"/>
              </a:rPr>
              <a:t>Plaintext</a:t>
            </a:r>
          </a:p>
        </p:txBody>
      </p:sp>
      <p:sp>
        <p:nvSpPr>
          <p:cNvPr id="27" name="Rectangle 26"/>
          <p:cNvSpPr/>
          <p:nvPr/>
        </p:nvSpPr>
        <p:spPr>
          <a:xfrm>
            <a:off x="5512671" y="2332038"/>
            <a:ext cx="3338753" cy="914400"/>
          </a:xfrm>
          <a:prstGeom prst="rect">
            <a:avLst/>
          </a:prstGeom>
          <a:solidFill>
            <a:srgbClr val="00B05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6200" y="4278868"/>
            <a:ext cx="3338753" cy="914400"/>
          </a:xfrm>
          <a:prstGeom prst="rect">
            <a:avLst/>
          </a:prstGeom>
          <a:solidFill>
            <a:srgbClr val="00B05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612624" y="1986295"/>
            <a:ext cx="1073435" cy="338554"/>
          </a:xfrm>
          <a:prstGeom prst="rect">
            <a:avLst/>
          </a:prstGeom>
          <a:noFill/>
        </p:spPr>
        <p:txBody>
          <a:bodyPr wrap="none" rtlCol="0">
            <a:spAutoFit/>
          </a:bodyPr>
          <a:lstStyle/>
          <a:p>
            <a:r>
              <a:rPr lang="en-US" sz="1600" b="1" dirty="0">
                <a:latin typeface="Calibri" panose="020F0502020204030204" pitchFamily="34" charset="0"/>
              </a:rPr>
              <a:t>Ciphertext</a:t>
            </a:r>
          </a:p>
        </p:txBody>
      </p:sp>
      <p:sp>
        <p:nvSpPr>
          <p:cNvPr id="30" name="TextBox 29"/>
          <p:cNvSpPr txBox="1"/>
          <p:nvPr/>
        </p:nvSpPr>
        <p:spPr>
          <a:xfrm>
            <a:off x="974567" y="3928646"/>
            <a:ext cx="1073435" cy="338554"/>
          </a:xfrm>
          <a:prstGeom prst="rect">
            <a:avLst/>
          </a:prstGeom>
          <a:noFill/>
        </p:spPr>
        <p:txBody>
          <a:bodyPr wrap="none" rtlCol="0">
            <a:spAutoFit/>
          </a:bodyPr>
          <a:lstStyle/>
          <a:p>
            <a:r>
              <a:rPr lang="en-US" sz="1600" b="1" dirty="0">
                <a:latin typeface="Calibri" panose="020F0502020204030204" pitchFamily="34" charset="0"/>
              </a:rPr>
              <a:t>Ciphertext</a:t>
            </a:r>
          </a:p>
        </p:txBody>
      </p:sp>
      <p:sp>
        <p:nvSpPr>
          <p:cNvPr id="31" name="TextBox 30"/>
          <p:cNvSpPr txBox="1"/>
          <p:nvPr/>
        </p:nvSpPr>
        <p:spPr>
          <a:xfrm>
            <a:off x="2161822" y="57604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13" name="Date Placeholder 12">
            <a:extLst>
              <a:ext uri="{FF2B5EF4-FFF2-40B4-BE49-F238E27FC236}">
                <a16:creationId xmlns:a16="http://schemas.microsoft.com/office/drawing/2014/main" id="{831E6176-7D4D-2541-BEA4-F019233E976C}"/>
              </a:ext>
            </a:extLst>
          </p:cNvPr>
          <p:cNvSpPr>
            <a:spLocks noGrp="1"/>
          </p:cNvSpPr>
          <p:nvPr>
            <p:ph type="dt" sz="half" idx="10"/>
          </p:nvPr>
        </p:nvSpPr>
        <p:spPr/>
        <p:txBody>
          <a:bodyPr/>
          <a:lstStyle/>
          <a:p>
            <a:r>
              <a:rPr lang="en-US"/>
              <a:t>2019</a:t>
            </a:r>
            <a:endParaRPr lang="en-US" dirty="0"/>
          </a:p>
        </p:txBody>
      </p:sp>
      <p:sp>
        <p:nvSpPr>
          <p:cNvPr id="16" name="Footer Placeholder 15">
            <a:extLst>
              <a:ext uri="{FF2B5EF4-FFF2-40B4-BE49-F238E27FC236}">
                <a16:creationId xmlns:a16="http://schemas.microsoft.com/office/drawing/2014/main" id="{D905D713-93BA-0D43-BB24-D0E72D828E87}"/>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0297171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E80BA-B2B1-EB40-8540-D557FCA9C9DE}"/>
              </a:ext>
            </a:extLst>
          </p:cNvPr>
          <p:cNvSpPr>
            <a:spLocks noGrp="1"/>
          </p:cNvSpPr>
          <p:nvPr>
            <p:ph type="title"/>
          </p:nvPr>
        </p:nvSpPr>
        <p:spPr/>
        <p:txBody>
          <a:bodyPr/>
          <a:lstStyle/>
          <a:p>
            <a:r>
              <a:rPr lang="en-US" dirty="0" err="1"/>
              <a:t>Segurança</a:t>
            </a:r>
            <a:r>
              <a:rPr lang="en-US" dirty="0"/>
              <a:t> forte </a:t>
            </a:r>
            <a:r>
              <a:rPr lang="en-US" dirty="0" err="1"/>
              <a:t>implica</a:t>
            </a:r>
            <a:r>
              <a:rPr lang="en-US" dirty="0"/>
              <a:t> </a:t>
            </a:r>
            <a:r>
              <a:rPr lang="en-US" dirty="0" err="1"/>
              <a:t>não</a:t>
            </a:r>
            <a:r>
              <a:rPr lang="en-US" dirty="0"/>
              <a:t> </a:t>
            </a:r>
            <a:r>
              <a:rPr lang="en-US" dirty="0" err="1"/>
              <a:t>determinismo</a:t>
            </a:r>
            <a:endParaRPr lang="en-US" dirty="0"/>
          </a:p>
        </p:txBody>
      </p:sp>
      <p:sp>
        <p:nvSpPr>
          <p:cNvPr id="3" name="Date Placeholder 2">
            <a:extLst>
              <a:ext uri="{FF2B5EF4-FFF2-40B4-BE49-F238E27FC236}">
                <a16:creationId xmlns:a16="http://schemas.microsoft.com/office/drawing/2014/main" id="{BAE47C11-B29F-E842-AD14-FA685BCCB9C4}"/>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9D6BBDC-F7B4-FD48-A5DC-EA98029D1A19}"/>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9A0A7A9C-0AD1-5D46-806E-0DAFB7CFECBD}"/>
              </a:ext>
            </a:extLst>
          </p:cNvPr>
          <p:cNvSpPr>
            <a:spLocks noGrp="1"/>
          </p:cNvSpPr>
          <p:nvPr>
            <p:ph type="sldNum" sz="quarter" idx="12"/>
          </p:nvPr>
        </p:nvSpPr>
        <p:spPr/>
        <p:txBody>
          <a:bodyPr/>
          <a:lstStyle/>
          <a:p>
            <a:fld id="{BAFC06C6-5388-EF48-9B75-F2C2BBFC0E68}" type="slidenum">
              <a:rPr lang="en-US" smtClean="0"/>
              <a:t>61</a:t>
            </a:fld>
            <a:endParaRPr lang="en-US" dirty="0"/>
          </a:p>
        </p:txBody>
      </p:sp>
      <p:pic>
        <p:nvPicPr>
          <p:cNvPr id="6" name="Picture 5">
            <a:extLst>
              <a:ext uri="{FF2B5EF4-FFF2-40B4-BE49-F238E27FC236}">
                <a16:creationId xmlns:a16="http://schemas.microsoft.com/office/drawing/2014/main" id="{FF9819CA-D50B-8241-8562-B6F9166A0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248" y="2152263"/>
            <a:ext cx="1866900" cy="2057400"/>
          </a:xfrm>
          <a:prstGeom prst="rect">
            <a:avLst/>
          </a:prstGeom>
          <a:ln w="19050">
            <a:solidFill>
              <a:schemeClr val="accent1"/>
            </a:solidFill>
          </a:ln>
        </p:spPr>
      </p:pic>
      <p:pic>
        <p:nvPicPr>
          <p:cNvPr id="7" name="Picture 6">
            <a:extLst>
              <a:ext uri="{FF2B5EF4-FFF2-40B4-BE49-F238E27FC236}">
                <a16:creationId xmlns:a16="http://schemas.microsoft.com/office/drawing/2014/main" id="{5E72211E-FC80-B248-929C-DC819A83F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550" y="2142932"/>
            <a:ext cx="1866900" cy="2057400"/>
          </a:xfrm>
          <a:prstGeom prst="rect">
            <a:avLst/>
          </a:prstGeom>
          <a:ln w="19050">
            <a:solidFill>
              <a:schemeClr val="accent1"/>
            </a:solidFill>
          </a:ln>
        </p:spPr>
      </p:pic>
      <p:pic>
        <p:nvPicPr>
          <p:cNvPr id="8" name="Picture 7">
            <a:extLst>
              <a:ext uri="{FF2B5EF4-FFF2-40B4-BE49-F238E27FC236}">
                <a16:creationId xmlns:a16="http://schemas.microsoft.com/office/drawing/2014/main" id="{0341A3A1-9C3B-5A4D-800F-A83B7FB81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6852" y="2133600"/>
            <a:ext cx="1875368" cy="2066732"/>
          </a:xfrm>
          <a:prstGeom prst="rect">
            <a:avLst/>
          </a:prstGeom>
          <a:ln w="19050">
            <a:solidFill>
              <a:schemeClr val="accent1"/>
            </a:solidFill>
          </a:ln>
        </p:spPr>
      </p:pic>
      <p:sp>
        <p:nvSpPr>
          <p:cNvPr id="9" name="TextBox 8">
            <a:extLst>
              <a:ext uri="{FF2B5EF4-FFF2-40B4-BE49-F238E27FC236}">
                <a16:creationId xmlns:a16="http://schemas.microsoft.com/office/drawing/2014/main" id="{75C72536-91C8-6040-9812-1E43732A61AC}"/>
              </a:ext>
            </a:extLst>
          </p:cNvPr>
          <p:cNvSpPr txBox="1"/>
          <p:nvPr/>
        </p:nvSpPr>
        <p:spPr>
          <a:xfrm>
            <a:off x="1411986" y="5347992"/>
            <a:ext cx="6978192" cy="369332"/>
          </a:xfrm>
          <a:prstGeom prst="rect">
            <a:avLst/>
          </a:prstGeom>
          <a:noFill/>
        </p:spPr>
        <p:txBody>
          <a:bodyPr wrap="none" rtlCol="0">
            <a:spAutoFit/>
          </a:bodyPr>
          <a:lstStyle/>
          <a:p>
            <a:r>
              <a:rPr lang="en-US" dirty="0">
                <a:latin typeface="Tw Cen MT" panose="020B0602020104020603" pitchFamily="34" charset="77"/>
              </a:rPr>
              <a:t>Source: </a:t>
            </a:r>
            <a:r>
              <a:rPr lang="en-US" dirty="0">
                <a:latin typeface="Tw Cen MT" panose="020B0602020104020603" pitchFamily="34" charset="77"/>
                <a:hlinkClick r:id="rId5"/>
              </a:rPr>
              <a:t>http://en.wikipedia.org/wiki/Block_cipher_modes_of_operation</a:t>
            </a:r>
            <a:r>
              <a:rPr lang="en-US" dirty="0">
                <a:latin typeface="Tw Cen MT" panose="020B0602020104020603" pitchFamily="34" charset="77"/>
              </a:rPr>
              <a:t> </a:t>
            </a:r>
          </a:p>
        </p:txBody>
      </p:sp>
      <p:sp>
        <p:nvSpPr>
          <p:cNvPr id="10" name="TextBox 9">
            <a:extLst>
              <a:ext uri="{FF2B5EF4-FFF2-40B4-BE49-F238E27FC236}">
                <a16:creationId xmlns:a16="http://schemas.microsoft.com/office/drawing/2014/main" id="{641AAB45-7B06-6D44-BC93-1D5929907496}"/>
              </a:ext>
            </a:extLst>
          </p:cNvPr>
          <p:cNvSpPr txBox="1"/>
          <p:nvPr/>
        </p:nvSpPr>
        <p:spPr>
          <a:xfrm>
            <a:off x="878172" y="4461083"/>
            <a:ext cx="1200970" cy="461665"/>
          </a:xfrm>
          <a:prstGeom prst="rect">
            <a:avLst/>
          </a:prstGeom>
          <a:noFill/>
        </p:spPr>
        <p:txBody>
          <a:bodyPr wrap="none" rtlCol="0">
            <a:spAutoFit/>
          </a:bodyPr>
          <a:lstStyle/>
          <a:p>
            <a:r>
              <a:rPr lang="en-US" sz="2400" dirty="0">
                <a:latin typeface="Tw Cen MT" panose="020B0602020104020603" pitchFamily="34" charset="77"/>
              </a:rPr>
              <a:t>Original</a:t>
            </a:r>
          </a:p>
        </p:txBody>
      </p:sp>
      <p:sp>
        <p:nvSpPr>
          <p:cNvPr id="11" name="TextBox 10">
            <a:extLst>
              <a:ext uri="{FF2B5EF4-FFF2-40B4-BE49-F238E27FC236}">
                <a16:creationId xmlns:a16="http://schemas.microsoft.com/office/drawing/2014/main" id="{4BE12243-0EF8-AA4E-B558-82DCC35FEFA5}"/>
              </a:ext>
            </a:extLst>
          </p:cNvPr>
          <p:cNvSpPr txBox="1"/>
          <p:nvPr/>
        </p:nvSpPr>
        <p:spPr>
          <a:xfrm>
            <a:off x="3713558" y="4461083"/>
            <a:ext cx="1716881" cy="461665"/>
          </a:xfrm>
          <a:prstGeom prst="rect">
            <a:avLst/>
          </a:prstGeom>
          <a:noFill/>
        </p:spPr>
        <p:txBody>
          <a:bodyPr wrap="none" rtlCol="0">
            <a:spAutoFit/>
          </a:bodyPr>
          <a:lstStyle/>
          <a:p>
            <a:pPr algn="ctr"/>
            <a:r>
              <a:rPr lang="en-US" sz="2400" dirty="0">
                <a:latin typeface="Tw Cen MT" panose="020B0602020104020603" pitchFamily="34" charset="77"/>
              </a:rPr>
              <a:t>Deterministic</a:t>
            </a:r>
          </a:p>
        </p:txBody>
      </p:sp>
      <p:sp>
        <p:nvSpPr>
          <p:cNvPr id="12" name="TextBox 11">
            <a:extLst>
              <a:ext uri="{FF2B5EF4-FFF2-40B4-BE49-F238E27FC236}">
                <a16:creationId xmlns:a16="http://schemas.microsoft.com/office/drawing/2014/main" id="{83C42CB4-74BE-DC48-A7A6-797FAF7B31B1}"/>
              </a:ext>
            </a:extLst>
          </p:cNvPr>
          <p:cNvSpPr txBox="1"/>
          <p:nvPr/>
        </p:nvSpPr>
        <p:spPr>
          <a:xfrm>
            <a:off x="6597937" y="4461083"/>
            <a:ext cx="2313198" cy="461665"/>
          </a:xfrm>
          <a:prstGeom prst="rect">
            <a:avLst/>
          </a:prstGeom>
          <a:noFill/>
        </p:spPr>
        <p:txBody>
          <a:bodyPr wrap="none" rtlCol="0">
            <a:spAutoFit/>
          </a:bodyPr>
          <a:lstStyle/>
          <a:p>
            <a:pPr algn="ctr"/>
            <a:r>
              <a:rPr lang="en-US" sz="2400" dirty="0">
                <a:latin typeface="Tw Cen MT" panose="020B0602020104020603" pitchFamily="34" charset="77"/>
              </a:rPr>
              <a:t>Non-Deterministic</a:t>
            </a:r>
          </a:p>
        </p:txBody>
      </p:sp>
    </p:spTree>
    <p:extLst>
      <p:ext uri="{BB962C8B-B14F-4D97-AF65-F5344CB8AC3E}">
        <p14:creationId xmlns:p14="http://schemas.microsoft.com/office/powerpoint/2010/main" val="36263835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6" name="TextBox 5"/>
          <p:cNvSpPr txBox="1"/>
          <p:nvPr/>
        </p:nvSpPr>
        <p:spPr>
          <a:xfrm>
            <a:off x="304800" y="2481590"/>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7" name="TextBox 6"/>
          <p:cNvSpPr txBox="1"/>
          <p:nvPr/>
        </p:nvSpPr>
        <p:spPr>
          <a:xfrm>
            <a:off x="2730976" y="1482487"/>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8" name="TextBox 7"/>
          <p:cNvSpPr txBox="1"/>
          <p:nvPr/>
        </p:nvSpPr>
        <p:spPr>
          <a:xfrm>
            <a:off x="5486400" y="2362200"/>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0" name="Straight Arrow Connector 9"/>
          <p:cNvCxnSpPr>
            <a:stCxn id="7" idx="2"/>
            <a:endCxn id="4" idx="0"/>
          </p:cNvCxnSpPr>
          <p:nvPr/>
        </p:nvCxnSpPr>
        <p:spPr>
          <a:xfrm>
            <a:off x="4413488" y="1790264"/>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4" idx="1"/>
          </p:cNvCxnSpPr>
          <p:nvPr/>
        </p:nvCxnSpPr>
        <p:spPr>
          <a:xfrm>
            <a:off x="3073507" y="2743200"/>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8" idx="1"/>
          </p:cNvCxnSpPr>
          <p:nvPr/>
        </p:nvCxnSpPr>
        <p:spPr>
          <a:xfrm flipV="1">
            <a:off x="4876800" y="2731532"/>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950176" y="453731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23" name="TextBox 22"/>
          <p:cNvSpPr txBox="1"/>
          <p:nvPr/>
        </p:nvSpPr>
        <p:spPr>
          <a:xfrm>
            <a:off x="292576" y="4732903"/>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24" name="TextBox 23"/>
          <p:cNvSpPr txBox="1"/>
          <p:nvPr/>
        </p:nvSpPr>
        <p:spPr>
          <a:xfrm>
            <a:off x="2718752" y="3733800"/>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25" name="TextBox 24"/>
          <p:cNvSpPr txBox="1"/>
          <p:nvPr/>
        </p:nvSpPr>
        <p:spPr>
          <a:xfrm>
            <a:off x="5474176" y="4613513"/>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fa636a2825b339c940668a3157244d17</a:t>
            </a:r>
          </a:p>
          <a:p>
            <a:r>
              <a:rPr lang="en-US" sz="1400" dirty="0">
                <a:latin typeface="Consolas" panose="020B0609020204030204" pitchFamily="49" charset="0"/>
                <a:cs typeface="Consolas" panose="020B0609020204030204" pitchFamily="49" charset="0"/>
              </a:rPr>
              <a:t>247240236966b3fa6ed2753288425b6c</a:t>
            </a:r>
          </a:p>
          <a:p>
            <a:r>
              <a:rPr lang="en-US" sz="1400" dirty="0">
                <a:latin typeface="Consolas" panose="020B0609020204030204" pitchFamily="49" charset="0"/>
                <a:cs typeface="Consolas" panose="020B0609020204030204" pitchFamily="49" charset="0"/>
              </a:rPr>
              <a:t>69c4e0d86a7b0430d8cdb78070b4c55a</a:t>
            </a:r>
          </a:p>
        </p:txBody>
      </p:sp>
      <p:cxnSp>
        <p:nvCxnSpPr>
          <p:cNvPr id="26" name="Straight Arrow Connector 25"/>
          <p:cNvCxnSpPr>
            <a:stCxn id="24" idx="2"/>
            <a:endCxn id="19" idx="0"/>
          </p:cNvCxnSpPr>
          <p:nvPr/>
        </p:nvCxnSpPr>
        <p:spPr>
          <a:xfrm>
            <a:off x="4401264" y="4041577"/>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3"/>
            <a:endCxn id="19" idx="1"/>
          </p:cNvCxnSpPr>
          <p:nvPr/>
        </p:nvCxnSpPr>
        <p:spPr>
          <a:xfrm>
            <a:off x="3061283" y="4994513"/>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a:endCxn id="25" idx="1"/>
          </p:cNvCxnSpPr>
          <p:nvPr/>
        </p:nvCxnSpPr>
        <p:spPr>
          <a:xfrm flipV="1">
            <a:off x="4864576" y="4982845"/>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149598" y="14305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5" name="Slide Number Placeholder 4"/>
          <p:cNvSpPr>
            <a:spLocks noGrp="1"/>
          </p:cNvSpPr>
          <p:nvPr>
            <p:ph type="sldNum" sz="quarter" idx="12"/>
          </p:nvPr>
        </p:nvSpPr>
        <p:spPr/>
        <p:txBody>
          <a:bodyPr/>
          <a:lstStyle/>
          <a:p>
            <a:fld id="{BACC0D7D-E0FC-49BF-B4A2-5B13217C58F0}" type="slidenum">
              <a:rPr lang="en-US" smtClean="0"/>
              <a:t>62</a:t>
            </a:fld>
            <a:endParaRPr lang="en-US"/>
          </a:p>
        </p:txBody>
      </p:sp>
      <p:sp>
        <p:nvSpPr>
          <p:cNvPr id="20" name="TextBox 19"/>
          <p:cNvSpPr txBox="1"/>
          <p:nvPr/>
        </p:nvSpPr>
        <p:spPr>
          <a:xfrm>
            <a:off x="2133600" y="5715000"/>
            <a:ext cx="4509824" cy="461665"/>
          </a:xfrm>
          <a:prstGeom prst="rect">
            <a:avLst/>
          </a:prstGeom>
          <a:noFill/>
        </p:spPr>
        <p:txBody>
          <a:bodyPr wrap="none" rtlCol="0">
            <a:spAutoFit/>
          </a:bodyPr>
          <a:lstStyle/>
          <a:p>
            <a:r>
              <a:rPr lang="en-US" sz="2400" dirty="0">
                <a:latin typeface="Tw Cen MT" panose="020B0602020104020603" pitchFamily="34" charset="77"/>
              </a:rPr>
              <a:t>Example: AES + CBC + variable IV</a:t>
            </a:r>
          </a:p>
        </p:txBody>
      </p:sp>
      <p:sp>
        <p:nvSpPr>
          <p:cNvPr id="9" name="Title 8">
            <a:extLst>
              <a:ext uri="{FF2B5EF4-FFF2-40B4-BE49-F238E27FC236}">
                <a16:creationId xmlns:a16="http://schemas.microsoft.com/office/drawing/2014/main" id="{77321220-B597-544D-B712-C999EF5ECBAE}"/>
              </a:ext>
            </a:extLst>
          </p:cNvPr>
          <p:cNvSpPr>
            <a:spLocks noGrp="1"/>
          </p:cNvSpPr>
          <p:nvPr>
            <p:ph type="title"/>
          </p:nvPr>
        </p:nvSpPr>
        <p:spPr/>
        <p:txBody>
          <a:bodyPr/>
          <a:lstStyle/>
          <a:p>
            <a:r>
              <a:rPr lang="en-US" dirty="0" err="1"/>
              <a:t>Esquema</a:t>
            </a:r>
            <a:r>
              <a:rPr lang="en-US" dirty="0"/>
              <a:t> de </a:t>
            </a:r>
            <a:r>
              <a:rPr lang="en-US" dirty="0" err="1"/>
              <a:t>encriptação</a:t>
            </a:r>
            <a:r>
              <a:rPr lang="en-US" dirty="0"/>
              <a:t> </a:t>
            </a:r>
            <a:r>
              <a:rPr lang="en-US" dirty="0" err="1"/>
              <a:t>não</a:t>
            </a:r>
            <a:r>
              <a:rPr lang="en-US" dirty="0"/>
              <a:t> </a:t>
            </a:r>
            <a:r>
              <a:rPr lang="en-US" dirty="0" err="1"/>
              <a:t>determinista</a:t>
            </a:r>
            <a:endParaRPr lang="en-US" dirty="0"/>
          </a:p>
        </p:txBody>
      </p:sp>
      <p:sp>
        <p:nvSpPr>
          <p:cNvPr id="11" name="Date Placeholder 10">
            <a:extLst>
              <a:ext uri="{FF2B5EF4-FFF2-40B4-BE49-F238E27FC236}">
                <a16:creationId xmlns:a16="http://schemas.microsoft.com/office/drawing/2014/main" id="{DA994DB5-A58A-0645-86B2-34C0F265C033}"/>
              </a:ext>
            </a:extLst>
          </p:cNvPr>
          <p:cNvSpPr>
            <a:spLocks noGrp="1"/>
          </p:cNvSpPr>
          <p:nvPr>
            <p:ph type="dt" sz="half" idx="10"/>
          </p:nvPr>
        </p:nvSpPr>
        <p:spPr/>
        <p:txBody>
          <a:bodyPr/>
          <a:lstStyle/>
          <a:p>
            <a:r>
              <a:rPr lang="en-US"/>
              <a:t>2019</a:t>
            </a:r>
            <a:endParaRPr lang="en-US" dirty="0"/>
          </a:p>
        </p:txBody>
      </p:sp>
      <p:sp>
        <p:nvSpPr>
          <p:cNvPr id="13" name="Footer Placeholder 12">
            <a:extLst>
              <a:ext uri="{FF2B5EF4-FFF2-40B4-BE49-F238E27FC236}">
                <a16:creationId xmlns:a16="http://schemas.microsoft.com/office/drawing/2014/main" id="{8D8C3380-3E7C-1147-A26E-5AB35A72A9D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691272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Esquema</a:t>
            </a:r>
            <a:r>
              <a:rPr lang="en-US" dirty="0"/>
              <a:t> de </a:t>
            </a:r>
            <a:r>
              <a:rPr lang="en-US" dirty="0" err="1"/>
              <a:t>encriptação</a:t>
            </a:r>
            <a:r>
              <a:rPr lang="en-US" dirty="0"/>
              <a:t> </a:t>
            </a:r>
            <a:r>
              <a:rPr lang="en-US" dirty="0" err="1"/>
              <a:t>determinista</a:t>
            </a:r>
            <a:endParaRPr lang="en-US" dirty="0"/>
          </a:p>
        </p:txBody>
      </p:sp>
      <p:sp>
        <p:nvSpPr>
          <p:cNvPr id="4" name="Rectangle 3"/>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6" name="TextBox 5"/>
          <p:cNvSpPr txBox="1"/>
          <p:nvPr/>
        </p:nvSpPr>
        <p:spPr>
          <a:xfrm>
            <a:off x="304800" y="2481590"/>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7" name="TextBox 6"/>
          <p:cNvSpPr txBox="1"/>
          <p:nvPr/>
        </p:nvSpPr>
        <p:spPr>
          <a:xfrm>
            <a:off x="2730976" y="1482487"/>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8" name="TextBox 7"/>
          <p:cNvSpPr txBox="1"/>
          <p:nvPr/>
        </p:nvSpPr>
        <p:spPr>
          <a:xfrm>
            <a:off x="5486400" y="2362200"/>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0" name="Straight Arrow Connector 9"/>
          <p:cNvCxnSpPr>
            <a:stCxn id="7" idx="2"/>
            <a:endCxn id="4" idx="0"/>
          </p:cNvCxnSpPr>
          <p:nvPr/>
        </p:nvCxnSpPr>
        <p:spPr>
          <a:xfrm>
            <a:off x="4413488" y="1790264"/>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4" idx="1"/>
          </p:cNvCxnSpPr>
          <p:nvPr/>
        </p:nvCxnSpPr>
        <p:spPr>
          <a:xfrm>
            <a:off x="3073507" y="2743200"/>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8" idx="1"/>
          </p:cNvCxnSpPr>
          <p:nvPr/>
        </p:nvCxnSpPr>
        <p:spPr>
          <a:xfrm flipV="1">
            <a:off x="4876800" y="2731532"/>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950176" y="453731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23" name="TextBox 22"/>
          <p:cNvSpPr txBox="1"/>
          <p:nvPr/>
        </p:nvSpPr>
        <p:spPr>
          <a:xfrm>
            <a:off x="292576" y="4732903"/>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24" name="TextBox 23"/>
          <p:cNvSpPr txBox="1"/>
          <p:nvPr/>
        </p:nvSpPr>
        <p:spPr>
          <a:xfrm>
            <a:off x="2718752" y="3733800"/>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25" name="TextBox 24"/>
          <p:cNvSpPr txBox="1"/>
          <p:nvPr/>
        </p:nvSpPr>
        <p:spPr>
          <a:xfrm>
            <a:off x="5474176" y="4613513"/>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26" name="Straight Arrow Connector 25"/>
          <p:cNvCxnSpPr>
            <a:stCxn id="24" idx="2"/>
            <a:endCxn id="19" idx="0"/>
          </p:cNvCxnSpPr>
          <p:nvPr/>
        </p:nvCxnSpPr>
        <p:spPr>
          <a:xfrm>
            <a:off x="4401264" y="4041577"/>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3"/>
            <a:endCxn id="19" idx="1"/>
          </p:cNvCxnSpPr>
          <p:nvPr/>
        </p:nvCxnSpPr>
        <p:spPr>
          <a:xfrm>
            <a:off x="3061283" y="4994513"/>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a:endCxn id="25" idx="1"/>
          </p:cNvCxnSpPr>
          <p:nvPr/>
        </p:nvCxnSpPr>
        <p:spPr>
          <a:xfrm flipV="1">
            <a:off x="4864576" y="4982845"/>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149598" y="14305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3" name="Slide Number Placeholder 2"/>
          <p:cNvSpPr>
            <a:spLocks noGrp="1"/>
          </p:cNvSpPr>
          <p:nvPr>
            <p:ph type="sldNum" sz="quarter" idx="12"/>
          </p:nvPr>
        </p:nvSpPr>
        <p:spPr/>
        <p:txBody>
          <a:bodyPr/>
          <a:lstStyle/>
          <a:p>
            <a:fld id="{BACC0D7D-E0FC-49BF-B4A2-5B13217C58F0}" type="slidenum">
              <a:rPr lang="en-US" smtClean="0"/>
              <a:t>63</a:t>
            </a:fld>
            <a:endParaRPr lang="en-US"/>
          </a:p>
        </p:txBody>
      </p:sp>
      <p:sp>
        <p:nvSpPr>
          <p:cNvPr id="5" name="TextBox 4"/>
          <p:cNvSpPr txBox="1"/>
          <p:nvPr/>
        </p:nvSpPr>
        <p:spPr>
          <a:xfrm>
            <a:off x="3037009" y="5791200"/>
            <a:ext cx="2715808" cy="461665"/>
          </a:xfrm>
          <a:prstGeom prst="rect">
            <a:avLst/>
          </a:prstGeom>
          <a:noFill/>
        </p:spPr>
        <p:txBody>
          <a:bodyPr wrap="none" rtlCol="0">
            <a:spAutoFit/>
          </a:bodyPr>
          <a:lstStyle/>
          <a:p>
            <a:pPr algn="ctr"/>
            <a:r>
              <a:rPr lang="en-US" sz="2400" dirty="0">
                <a:latin typeface="Tw Cen MT" panose="020B0602020104020603" pitchFamily="34" charset="77"/>
              </a:rPr>
              <a:t>Example: AES + ECB</a:t>
            </a:r>
          </a:p>
        </p:txBody>
      </p:sp>
      <p:sp>
        <p:nvSpPr>
          <p:cNvPr id="9" name="Date Placeholder 8">
            <a:extLst>
              <a:ext uri="{FF2B5EF4-FFF2-40B4-BE49-F238E27FC236}">
                <a16:creationId xmlns:a16="http://schemas.microsoft.com/office/drawing/2014/main" id="{72A4A134-98BC-0644-8DE1-95F69A0B30BE}"/>
              </a:ext>
            </a:extLst>
          </p:cNvPr>
          <p:cNvSpPr>
            <a:spLocks noGrp="1"/>
          </p:cNvSpPr>
          <p:nvPr>
            <p:ph type="dt" sz="half" idx="10"/>
          </p:nvPr>
        </p:nvSpPr>
        <p:spPr/>
        <p:txBody>
          <a:bodyPr/>
          <a:lstStyle/>
          <a:p>
            <a:r>
              <a:rPr lang="en-US"/>
              <a:t>2019</a:t>
            </a:r>
            <a:endParaRPr lang="en-US" dirty="0"/>
          </a:p>
        </p:txBody>
      </p:sp>
      <p:sp>
        <p:nvSpPr>
          <p:cNvPr id="11" name="Footer Placeholder 10">
            <a:extLst>
              <a:ext uri="{FF2B5EF4-FFF2-40B4-BE49-F238E27FC236}">
                <a16:creationId xmlns:a16="http://schemas.microsoft.com/office/drawing/2014/main" id="{C20FEEEF-F863-1248-B530-EDD48A97D9F8}"/>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1637868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Usando</a:t>
            </a:r>
            <a:r>
              <a:rPr lang="en-US" dirty="0"/>
              <a:t> </a:t>
            </a:r>
            <a:r>
              <a:rPr lang="en-US" dirty="0" err="1"/>
              <a:t>encriptação</a:t>
            </a:r>
            <a:r>
              <a:rPr lang="en-US" dirty="0"/>
              <a:t> </a:t>
            </a:r>
            <a:r>
              <a:rPr lang="en-US" dirty="0" err="1"/>
              <a:t>determinista</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64</a:t>
            </a:fld>
            <a:endParaRPr lang="en-US"/>
          </a:p>
        </p:txBody>
      </p:sp>
      <p:graphicFrame>
        <p:nvGraphicFramePr>
          <p:cNvPr id="4" name="Table 3"/>
          <p:cNvGraphicFramePr>
            <a:graphicFrameLocks noGrp="1"/>
          </p:cNvGraphicFramePr>
          <p:nvPr>
            <p:extLst/>
          </p:nvPr>
        </p:nvGraphicFramePr>
        <p:xfrm>
          <a:off x="533400" y="4060877"/>
          <a:ext cx="4419601" cy="1854200"/>
        </p:xfrm>
        <a:graphic>
          <a:graphicData uri="http://schemas.openxmlformats.org/drawingml/2006/table">
            <a:tbl>
              <a:tblPr firstRow="1">
                <a:tableStyleId>{616DA210-FB5B-4158-B5E0-FEB733F419BA}</a:tableStyleId>
              </a:tblPr>
              <a:tblGrid>
                <a:gridCol w="2895601">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370840">
                <a:tc>
                  <a:txBody>
                    <a:bodyPr/>
                    <a:lstStyle/>
                    <a:p>
                      <a:pPr algn="ctr"/>
                      <a:r>
                        <a:rPr lang="en-US" sz="1200" i="0" dirty="0" err="1">
                          <a:latin typeface="Cambria Math" panose="02040503050406030204" pitchFamily="18" charset="0"/>
                          <a:ea typeface="Cambria Math" panose="02040503050406030204" pitchFamily="18" charset="0"/>
                        </a:rPr>
                        <a:t>StudentId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err="1">
                          <a:latin typeface="Cambria Math" panose="02040503050406030204" pitchFamily="18" charset="0"/>
                          <a:ea typeface="Cambria Math" panose="02040503050406030204" pitchFamily="18" charset="0"/>
                        </a:rPr>
                        <a:t>AssignId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Score</a:t>
                      </a:r>
                    </a:p>
                  </a:txBody>
                  <a:tcPr/>
                </a:tc>
                <a:extLst>
                  <a:ext uri="{0D108BD9-81ED-4DB2-BD59-A6C34878D82A}">
                    <a16:rowId xmlns:a16="http://schemas.microsoft.com/office/drawing/2014/main" val="10000"/>
                  </a:ext>
                </a:extLst>
              </a:tr>
              <a:tr h="370840">
                <a:tc>
                  <a:txBody>
                    <a:bodyPr/>
                    <a:lstStyle/>
                    <a:p>
                      <a:pPr algn="ctr"/>
                      <a:r>
                        <a:rPr lang="en-US" sz="1200" i="0" dirty="0">
                          <a:latin typeface="Consolas" panose="020B0609020204030204" pitchFamily="49" charset="0"/>
                          <a:ea typeface="+mn-ea"/>
                          <a:cs typeface="Consolas" panose="020B0609020204030204" pitchFamily="49" charset="0"/>
                        </a:rPr>
                        <a:t>1</a:t>
                      </a:r>
                      <a:endParaRPr lang="en-US" sz="1200" i="0" dirty="0">
                        <a:latin typeface="Cambria Math" panose="02040503050406030204" pitchFamily="18" charset="0"/>
                        <a:ea typeface="Cambria Math" panose="02040503050406030204" pitchFamily="18" charset="0"/>
                      </a:endParaRPr>
                    </a:p>
                  </a:txBody>
                  <a:tcPr>
                    <a:noFill/>
                  </a:tcPr>
                </a:tc>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68</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i="0" dirty="0">
                          <a:latin typeface="Consolas" panose="020B0609020204030204" pitchFamily="49" charset="0"/>
                          <a:ea typeface="+mn-ea"/>
                          <a:cs typeface="Consolas" panose="020B0609020204030204" pitchFamily="49" charset="0"/>
                        </a:rPr>
                        <a:t>1</a:t>
                      </a:r>
                      <a:endParaRPr lang="en-US" sz="1200" i="0" dirty="0">
                        <a:latin typeface="Cambria Math" panose="02040503050406030204" pitchFamily="18" charset="0"/>
                        <a:ea typeface="Cambria Math" panose="02040503050406030204" pitchFamily="18" charset="0"/>
                      </a:endParaRPr>
                    </a:p>
                  </a:txBody>
                  <a:tcPr>
                    <a:noFill/>
                  </a:tcPr>
                </a:tc>
                <a:tc>
                  <a:txBody>
                    <a:bodyPr/>
                    <a:lstStyle/>
                    <a:p>
                      <a:pPr algn="ctr"/>
                      <a:r>
                        <a:rPr lang="en-US" sz="1200" i="0" dirty="0">
                          <a:latin typeface="Cambria Math" panose="02040503050406030204" pitchFamily="18" charset="0"/>
                          <a:ea typeface="Cambria Math" panose="02040503050406030204" pitchFamily="18" charset="0"/>
                        </a:rPr>
                        <a:t>2</a:t>
                      </a:r>
                    </a:p>
                  </a:txBody>
                  <a:tcPr/>
                </a:tc>
                <a:tc>
                  <a:txBody>
                    <a:bodyPr/>
                    <a:lstStyle/>
                    <a:p>
                      <a:pPr algn="ctr"/>
                      <a:r>
                        <a:rPr lang="en-US" sz="1200" i="0" dirty="0">
                          <a:latin typeface="Cambria Math" panose="02040503050406030204" pitchFamily="18" charset="0"/>
                          <a:ea typeface="Cambria Math" panose="02040503050406030204" pitchFamily="18" charset="0"/>
                        </a:rPr>
                        <a:t>71</a:t>
                      </a:r>
                    </a:p>
                  </a:txBody>
                  <a:tcPr/>
                </a:tc>
                <a:extLst>
                  <a:ext uri="{0D108BD9-81ED-4DB2-BD59-A6C34878D82A}">
                    <a16:rowId xmlns:a16="http://schemas.microsoft.com/office/drawing/2014/main" val="10002"/>
                  </a:ext>
                </a:extLst>
              </a:tr>
              <a:tr h="370840">
                <a:tc>
                  <a:txBody>
                    <a:bodyPr/>
                    <a:lstStyle/>
                    <a:p>
                      <a:pPr algn="ctr"/>
                      <a:r>
                        <a:rPr lang="en-US" sz="1200" i="0" dirty="0">
                          <a:latin typeface="Consolas" panose="020B0609020204030204" pitchFamily="49" charset="0"/>
                          <a:ea typeface="+mn-ea"/>
                          <a:cs typeface="Consolas" panose="020B0609020204030204" pitchFamily="49" charset="0"/>
                        </a:rPr>
                        <a:t>3</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4</a:t>
                      </a:r>
                    </a:p>
                  </a:txBody>
                  <a:tcPr/>
                </a:tc>
                <a:tc>
                  <a:txBody>
                    <a:bodyPr/>
                    <a:lstStyle/>
                    <a:p>
                      <a:pPr algn="ctr"/>
                      <a:r>
                        <a:rPr lang="en-US" sz="1200" i="0" dirty="0">
                          <a:latin typeface="Cambria Math" panose="02040503050406030204" pitchFamily="18" charset="0"/>
                          <a:ea typeface="Cambria Math" panose="02040503050406030204" pitchFamily="18" charset="0"/>
                        </a:rPr>
                        <a:t>99</a:t>
                      </a:r>
                    </a:p>
                  </a:txBody>
                  <a:tcPr/>
                </a:tc>
                <a:extLst>
                  <a:ext uri="{0D108BD9-81ED-4DB2-BD59-A6C34878D82A}">
                    <a16:rowId xmlns:a16="http://schemas.microsoft.com/office/drawing/2014/main" val="10003"/>
                  </a:ext>
                </a:extLst>
              </a:tr>
              <a:tr h="370840">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extLst>
                  <a:ext uri="{0D108BD9-81ED-4DB2-BD59-A6C34878D82A}">
                    <a16:rowId xmlns:a16="http://schemas.microsoft.com/office/drawing/2014/main" val="10004"/>
                  </a:ext>
                </a:extLst>
              </a:tr>
            </a:tbl>
          </a:graphicData>
        </a:graphic>
      </p:graphicFrame>
      <p:cxnSp>
        <p:nvCxnSpPr>
          <p:cNvPr id="5" name="Straight Arrow Connector 4"/>
          <p:cNvCxnSpPr>
            <a:stCxn id="4" idx="0"/>
            <a:endCxn id="8" idx="2"/>
          </p:cNvCxnSpPr>
          <p:nvPr/>
        </p:nvCxnSpPr>
        <p:spPr>
          <a:xfrm flipH="1" flipV="1">
            <a:off x="2737690" y="3289719"/>
            <a:ext cx="5510" cy="77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72017" y="1489501"/>
            <a:ext cx="2316660" cy="830997"/>
          </a:xfrm>
          <a:prstGeom prst="rect">
            <a:avLst/>
          </a:prstGeom>
          <a:noFill/>
          <a:ln>
            <a:noFill/>
          </a:ln>
        </p:spPr>
        <p:txBody>
          <a:bodyPr wrap="none" rtlCol="0">
            <a:spAutoFit/>
          </a:bodyPr>
          <a:lstStyle/>
          <a:p>
            <a:r>
              <a:rPr lang="en-US" sz="1600" b="1" dirty="0">
                <a:solidFill>
                  <a:srgbClr val="0B668F"/>
                </a:solidFill>
                <a:latin typeface="Consolas" panose="020B0609020204030204" pitchFamily="49" charset="0"/>
                <a:cs typeface="Consolas" panose="020B0609020204030204" pitchFamily="49" charset="0"/>
              </a:rPr>
              <a:t>select</a:t>
            </a:r>
            <a:r>
              <a:rPr lang="en-US" sz="1600" dirty="0">
                <a:latin typeface="Consolas" panose="020B0609020204030204" pitchFamily="49" charset="0"/>
                <a:cs typeface="Consolas" panose="020B0609020204030204" pitchFamily="49" charset="0"/>
              </a:rPr>
              <a:t> *</a:t>
            </a:r>
          </a:p>
          <a:p>
            <a:r>
              <a:rPr lang="en-US" sz="1600" b="1" dirty="0">
                <a:solidFill>
                  <a:srgbClr val="0B668F"/>
                </a:solidFill>
                <a:latin typeface="Consolas" panose="020B0609020204030204" pitchFamily="49" charset="0"/>
                <a:cs typeface="Consolas" panose="020B0609020204030204" pitchFamily="49" charset="0"/>
              </a:rPr>
              <a:t>from</a:t>
            </a:r>
            <a:r>
              <a:rPr lang="en-US" sz="1600" dirty="0">
                <a:latin typeface="Consolas" panose="020B0609020204030204" pitchFamily="49" charset="0"/>
                <a:cs typeface="Consolas" panose="020B0609020204030204" pitchFamily="49" charset="0"/>
              </a:rPr>
              <a:t> assignment</a:t>
            </a:r>
          </a:p>
          <a:p>
            <a:r>
              <a:rPr lang="en-US" sz="1600" b="1" dirty="0">
                <a:solidFill>
                  <a:srgbClr val="0B668F"/>
                </a:solidFill>
                <a:latin typeface="Consolas" panose="020B0609020204030204" pitchFamily="49" charset="0"/>
                <a:cs typeface="Consolas" panose="020B0609020204030204" pitchFamily="49" charset="0"/>
              </a:rPr>
              <a:t>where</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studentid</a:t>
            </a:r>
            <a:r>
              <a:rPr lang="en-US" sz="1600" dirty="0">
                <a:latin typeface="Consolas" panose="020B0609020204030204" pitchFamily="49" charset="0"/>
                <a:cs typeface="Consolas" panose="020B0609020204030204" pitchFamily="49" charset="0"/>
              </a:rPr>
              <a:t> = 1</a:t>
            </a:r>
            <a:endParaRPr lang="en-US" sz="12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1828800" y="2680119"/>
                <a:ext cx="18177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828800" y="2680119"/>
                <a:ext cx="1817779" cy="609600"/>
              </a:xfrm>
              <a:prstGeom prst="rect">
                <a:avLst/>
              </a:prstGeom>
              <a:blipFill rotWithShape="0">
                <a:blip r:embed="rId3"/>
                <a:stretch>
                  <a:fillRect/>
                </a:stretch>
              </a:blipFill>
            </p:spPr>
            <p:txBody>
              <a:bodyPr/>
              <a:lstStyle/>
              <a:p>
                <a:r>
                  <a:rPr lang="en-US">
                    <a:noFill/>
                  </a:rPr>
                  <a:t> </a:t>
                </a:r>
              </a:p>
            </p:txBody>
          </p:sp>
        </mc:Fallback>
      </mc:AlternateContent>
      <p:cxnSp>
        <p:nvCxnSpPr>
          <p:cNvPr id="22" name="Straight Arrow Connector 21"/>
          <p:cNvCxnSpPr>
            <a:stCxn id="8" idx="0"/>
          </p:cNvCxnSpPr>
          <p:nvPr/>
        </p:nvCxnSpPr>
        <p:spPr>
          <a:xfrm flipH="1" flipV="1">
            <a:off x="2737689" y="1920558"/>
            <a:ext cx="1" cy="759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2F45C440-DA4D-2E4B-83F9-EDC6D1CA35DA}"/>
              </a:ext>
            </a:extLst>
          </p:cNvPr>
          <p:cNvSpPr>
            <a:spLocks noGrp="1"/>
          </p:cNvSpPr>
          <p:nvPr>
            <p:ph type="dt" sz="half" idx="10"/>
          </p:nvPr>
        </p:nvSpPr>
        <p:spPr/>
        <p:txBody>
          <a:bodyPr/>
          <a:lstStyle/>
          <a:p>
            <a:r>
              <a:rPr lang="en-US"/>
              <a:t>2019</a:t>
            </a:r>
            <a:endParaRPr lang="en-US" dirty="0"/>
          </a:p>
        </p:txBody>
      </p:sp>
      <p:sp>
        <p:nvSpPr>
          <p:cNvPr id="9" name="Footer Placeholder 8">
            <a:extLst>
              <a:ext uri="{FF2B5EF4-FFF2-40B4-BE49-F238E27FC236}">
                <a16:creationId xmlns:a16="http://schemas.microsoft.com/office/drawing/2014/main" id="{64D59EEF-7510-3142-B5ED-EDA95A2C4F99}"/>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3241024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Usando</a:t>
            </a:r>
            <a:r>
              <a:rPr lang="en-US" dirty="0"/>
              <a:t> </a:t>
            </a:r>
            <a:r>
              <a:rPr lang="en-US" dirty="0" err="1"/>
              <a:t>encriptação</a:t>
            </a:r>
            <a:r>
              <a:rPr lang="en-US" dirty="0"/>
              <a:t> </a:t>
            </a:r>
            <a:r>
              <a:rPr lang="en-US" dirty="0" err="1"/>
              <a:t>determinista</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65</a:t>
            </a:fld>
            <a:endParaRPr lang="en-US"/>
          </a:p>
        </p:txBody>
      </p:sp>
      <p:graphicFrame>
        <p:nvGraphicFramePr>
          <p:cNvPr id="4" name="Table 3"/>
          <p:cNvGraphicFramePr>
            <a:graphicFrameLocks noGrp="1"/>
          </p:cNvGraphicFramePr>
          <p:nvPr>
            <p:extLst/>
          </p:nvPr>
        </p:nvGraphicFramePr>
        <p:xfrm>
          <a:off x="533400" y="4060877"/>
          <a:ext cx="4419601" cy="1854200"/>
        </p:xfrm>
        <a:graphic>
          <a:graphicData uri="http://schemas.openxmlformats.org/drawingml/2006/table">
            <a:tbl>
              <a:tblPr firstRow="1">
                <a:tableStyleId>{616DA210-FB5B-4158-B5E0-FEB733F419BA}</a:tableStyleId>
              </a:tblPr>
              <a:tblGrid>
                <a:gridCol w="2895601">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370840">
                <a:tc>
                  <a:txBody>
                    <a:bodyPr/>
                    <a:lstStyle/>
                    <a:p>
                      <a:pPr algn="ctr"/>
                      <a:r>
                        <a:rPr lang="en-US" sz="1200" i="0" dirty="0" err="1">
                          <a:latin typeface="Cambria Math" panose="02040503050406030204" pitchFamily="18" charset="0"/>
                          <a:ea typeface="Cambria Math" panose="02040503050406030204" pitchFamily="18" charset="0"/>
                        </a:rPr>
                        <a:t>StudentId_DET</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err="1">
                          <a:latin typeface="Cambria Math" panose="02040503050406030204" pitchFamily="18" charset="0"/>
                          <a:ea typeface="Cambria Math" panose="02040503050406030204" pitchFamily="18" charset="0"/>
                        </a:rPr>
                        <a:t>AssignId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Score</a:t>
                      </a:r>
                    </a:p>
                  </a:txBody>
                  <a:tcPr/>
                </a:tc>
                <a:extLst>
                  <a:ext uri="{0D108BD9-81ED-4DB2-BD59-A6C34878D82A}">
                    <a16:rowId xmlns:a16="http://schemas.microsoft.com/office/drawing/2014/main" val="10000"/>
                  </a:ext>
                </a:extLst>
              </a:tr>
              <a:tr h="370840">
                <a:tc>
                  <a:txBody>
                    <a:bodyPr/>
                    <a:lstStyle/>
                    <a:p>
                      <a:pPr algn="ctr"/>
                      <a:r>
                        <a:rPr lang="en-US" sz="1200" dirty="0">
                          <a:latin typeface="Consolas" panose="020B0609020204030204" pitchFamily="49" charset="0"/>
                          <a:cs typeface="Consolas" panose="020B0609020204030204" pitchFamily="49" charset="0"/>
                        </a:rPr>
                        <a:t>bd6e7c3df2b5779e0b61216e8b10b689</a:t>
                      </a:r>
                      <a:endParaRPr lang="en-US" sz="1200" i="0" dirty="0">
                        <a:latin typeface="Cambria Math" panose="02040503050406030204" pitchFamily="18" charset="0"/>
                        <a:ea typeface="Cambria Math" panose="02040503050406030204" pitchFamily="18" charset="0"/>
                      </a:endParaRPr>
                    </a:p>
                  </a:txBody>
                  <a:tcPr>
                    <a:solidFill>
                      <a:srgbClr val="00B050">
                        <a:alpha val="50000"/>
                      </a:srgbClr>
                    </a:solidFill>
                  </a:tcPr>
                </a:tc>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68</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cs typeface="Consolas" panose="020B0609020204030204" pitchFamily="49" charset="0"/>
                        </a:rPr>
                        <a:t>bd6e7c3df2b5779e0b61216e8b10b689</a:t>
                      </a:r>
                      <a:endParaRPr lang="en-US" sz="1200" i="0" dirty="0">
                        <a:latin typeface="Cambria Math" panose="02040503050406030204" pitchFamily="18" charset="0"/>
                        <a:ea typeface="Cambria Math" panose="02040503050406030204" pitchFamily="18" charset="0"/>
                      </a:endParaRPr>
                    </a:p>
                  </a:txBody>
                  <a:tcPr>
                    <a:solidFill>
                      <a:srgbClr val="00B050">
                        <a:alpha val="50000"/>
                      </a:srgbClr>
                    </a:solidFill>
                  </a:tcPr>
                </a:tc>
                <a:tc>
                  <a:txBody>
                    <a:bodyPr/>
                    <a:lstStyle/>
                    <a:p>
                      <a:pPr algn="ctr"/>
                      <a:r>
                        <a:rPr lang="en-US" sz="1200" i="0" dirty="0">
                          <a:latin typeface="Cambria Math" panose="02040503050406030204" pitchFamily="18" charset="0"/>
                          <a:ea typeface="Cambria Math" panose="02040503050406030204" pitchFamily="18" charset="0"/>
                        </a:rPr>
                        <a:t>2</a:t>
                      </a:r>
                    </a:p>
                  </a:txBody>
                  <a:tcPr/>
                </a:tc>
                <a:tc>
                  <a:txBody>
                    <a:bodyPr/>
                    <a:lstStyle/>
                    <a:p>
                      <a:pPr algn="ctr"/>
                      <a:r>
                        <a:rPr lang="en-US" sz="1200" i="0" dirty="0">
                          <a:latin typeface="Cambria Math" panose="02040503050406030204" pitchFamily="18" charset="0"/>
                          <a:ea typeface="Cambria Math" panose="02040503050406030204" pitchFamily="18" charset="0"/>
                        </a:rPr>
                        <a:t>71</a:t>
                      </a:r>
                    </a:p>
                  </a:txBody>
                  <a:tcPr/>
                </a:tc>
                <a:extLst>
                  <a:ext uri="{0D108BD9-81ED-4DB2-BD59-A6C34878D82A}">
                    <a16:rowId xmlns:a16="http://schemas.microsoft.com/office/drawing/2014/main" val="10002"/>
                  </a:ext>
                </a:extLst>
              </a:tr>
              <a:tr h="370840">
                <a:tc>
                  <a:txBody>
                    <a:bodyPr/>
                    <a:lstStyle/>
                    <a:p>
                      <a:pPr algn="ctr"/>
                      <a:r>
                        <a:rPr lang="en-US" sz="1200" dirty="0">
                          <a:latin typeface="Consolas" panose="020B0609020204030204" pitchFamily="49" charset="0"/>
                          <a:cs typeface="Consolas" panose="020B0609020204030204" pitchFamily="49" charset="0"/>
                        </a:rPr>
                        <a:t>7ad5fda789ef4e272bca100b3d9ff59f</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4</a:t>
                      </a:r>
                    </a:p>
                  </a:txBody>
                  <a:tcPr/>
                </a:tc>
                <a:tc>
                  <a:txBody>
                    <a:bodyPr/>
                    <a:lstStyle/>
                    <a:p>
                      <a:pPr algn="ctr"/>
                      <a:r>
                        <a:rPr lang="en-US" sz="1200" i="0" dirty="0">
                          <a:latin typeface="Cambria Math" panose="02040503050406030204" pitchFamily="18" charset="0"/>
                          <a:ea typeface="Cambria Math" panose="02040503050406030204" pitchFamily="18" charset="0"/>
                        </a:rPr>
                        <a:t>99</a:t>
                      </a:r>
                    </a:p>
                  </a:txBody>
                  <a:tcPr/>
                </a:tc>
                <a:extLst>
                  <a:ext uri="{0D108BD9-81ED-4DB2-BD59-A6C34878D82A}">
                    <a16:rowId xmlns:a16="http://schemas.microsoft.com/office/drawing/2014/main" val="10003"/>
                  </a:ext>
                </a:extLst>
              </a:tr>
              <a:tr h="370840">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extLst>
                  <a:ext uri="{0D108BD9-81ED-4DB2-BD59-A6C34878D82A}">
                    <a16:rowId xmlns:a16="http://schemas.microsoft.com/office/drawing/2014/main" val="10004"/>
                  </a:ext>
                </a:extLst>
              </a:tr>
            </a:tbl>
          </a:graphicData>
        </a:graphic>
      </p:graphicFrame>
      <p:cxnSp>
        <p:nvCxnSpPr>
          <p:cNvPr id="5" name="Straight Arrow Connector 4"/>
          <p:cNvCxnSpPr>
            <a:stCxn id="4" idx="0"/>
            <a:endCxn id="8" idx="2"/>
          </p:cNvCxnSpPr>
          <p:nvPr/>
        </p:nvCxnSpPr>
        <p:spPr>
          <a:xfrm flipV="1">
            <a:off x="2743200" y="3372774"/>
            <a:ext cx="5628" cy="688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72017" y="1489501"/>
            <a:ext cx="5371983" cy="830997"/>
          </a:xfrm>
          <a:prstGeom prst="rect">
            <a:avLst/>
          </a:prstGeom>
          <a:noFill/>
          <a:ln>
            <a:noFill/>
          </a:ln>
        </p:spPr>
        <p:txBody>
          <a:bodyPr wrap="none" rtlCol="0">
            <a:spAutoFit/>
          </a:bodyPr>
          <a:lstStyle/>
          <a:p>
            <a:r>
              <a:rPr lang="en-US" sz="1600" b="1" dirty="0">
                <a:solidFill>
                  <a:srgbClr val="0B668F"/>
                </a:solidFill>
                <a:latin typeface="Consolas" panose="020B0609020204030204" pitchFamily="49" charset="0"/>
                <a:cs typeface="Consolas" panose="020B0609020204030204" pitchFamily="49" charset="0"/>
              </a:rPr>
              <a:t>select</a:t>
            </a:r>
            <a:r>
              <a:rPr lang="en-US" sz="1600" dirty="0">
                <a:latin typeface="Consolas" panose="020B0609020204030204" pitchFamily="49" charset="0"/>
                <a:cs typeface="Consolas" panose="020B0609020204030204" pitchFamily="49" charset="0"/>
              </a:rPr>
              <a:t> *</a:t>
            </a:r>
          </a:p>
          <a:p>
            <a:r>
              <a:rPr lang="en-US" sz="1600" b="1" dirty="0">
                <a:solidFill>
                  <a:srgbClr val="0B668F"/>
                </a:solidFill>
                <a:latin typeface="Consolas" panose="020B0609020204030204" pitchFamily="49" charset="0"/>
                <a:cs typeface="Consolas" panose="020B0609020204030204" pitchFamily="49" charset="0"/>
              </a:rPr>
              <a:t>from</a:t>
            </a:r>
            <a:r>
              <a:rPr lang="en-US" sz="1600" dirty="0">
                <a:latin typeface="Consolas" panose="020B0609020204030204" pitchFamily="49" charset="0"/>
                <a:cs typeface="Consolas" panose="020B0609020204030204" pitchFamily="49" charset="0"/>
              </a:rPr>
              <a:t> assignment</a:t>
            </a:r>
          </a:p>
          <a:p>
            <a:r>
              <a:rPr lang="en-US" sz="1600" b="1" dirty="0">
                <a:solidFill>
                  <a:srgbClr val="0B668F"/>
                </a:solidFill>
                <a:latin typeface="Consolas" panose="020B0609020204030204" pitchFamily="49" charset="0"/>
                <a:cs typeface="Consolas" panose="020B0609020204030204" pitchFamily="49" charset="0"/>
              </a:rPr>
              <a:t>where</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studentid_det</a:t>
            </a:r>
            <a:r>
              <a:rPr lang="en-US" sz="1600" dirty="0">
                <a:latin typeface="Consolas" panose="020B0609020204030204" pitchFamily="49" charset="0"/>
                <a:cs typeface="Consolas" panose="020B0609020204030204" pitchFamily="49" charset="0"/>
              </a:rPr>
              <a:t> = </a:t>
            </a:r>
            <a:r>
              <a:rPr lang="en-US" sz="1200" dirty="0">
                <a:latin typeface="Consolas" panose="020B0609020204030204" pitchFamily="49" charset="0"/>
                <a:cs typeface="Consolas" panose="020B0609020204030204" pitchFamily="49" charset="0"/>
              </a:rPr>
              <a:t>bd6e7c3df2b5779e0b61216e8b10b689</a:t>
            </a:r>
            <a:endParaRPr lang="en-US" sz="12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1801838" y="2763174"/>
                <a:ext cx="1893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b="0" i="1" smtClean="0">
                              <a:latin typeface="Cambria Math" panose="02040503050406030204" pitchFamily="18" charset="0"/>
                            </a:rPr>
                            <m:t>_</m:t>
                          </m:r>
                          <m:r>
                            <a:rPr lang="en-US" b="0" i="1" smtClean="0">
                              <a:latin typeface="Cambria Math" panose="02040503050406030204" pitchFamily="18" charset="0"/>
                            </a:rPr>
                            <m:t>𝑑𝑒𝑡</m:t>
                          </m:r>
                          <m:r>
                            <a:rPr lang="en-US" i="1">
                              <a:latin typeface="Cambria Math" panose="02040503050406030204" pitchFamily="18" charset="0"/>
                            </a:rPr>
                            <m:t>=</m:t>
                          </m:r>
                          <m:r>
                            <a:rPr lang="en-US" b="0" i="1" smtClean="0">
                              <a:latin typeface="Cambria Math" panose="02040503050406030204" pitchFamily="18" charset="0"/>
                            </a:rPr>
                            <m:t>𝑏𝑑</m:t>
                          </m:r>
                          <m:r>
                            <a:rPr lang="en-US" b="0" i="1" smtClean="0">
                              <a:latin typeface="Cambria Math" panose="02040503050406030204" pitchFamily="18" charset="0"/>
                            </a:rPr>
                            <m:t>6…</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801838" y="2763174"/>
                <a:ext cx="1893979" cy="609600"/>
              </a:xfrm>
              <a:prstGeom prst="rect">
                <a:avLst/>
              </a:prstGeom>
              <a:blipFill rotWithShape="0">
                <a:blip r:embed="rId2"/>
                <a:stretch>
                  <a:fillRect l="-2548"/>
                </a:stretch>
              </a:blipFill>
            </p:spPr>
            <p:txBody>
              <a:bodyPr/>
              <a:lstStyle/>
              <a:p>
                <a:r>
                  <a:rPr lang="en-US">
                    <a:noFill/>
                  </a:rPr>
                  <a:t> </a:t>
                </a:r>
              </a:p>
            </p:txBody>
          </p:sp>
        </mc:Fallback>
      </mc:AlternateContent>
      <p:sp>
        <p:nvSpPr>
          <p:cNvPr id="9" name="Rectangle 8"/>
          <p:cNvSpPr/>
          <p:nvPr/>
        </p:nvSpPr>
        <p:spPr>
          <a:xfrm>
            <a:off x="6248400" y="1920558"/>
            <a:ext cx="2819400" cy="399940"/>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stCxn id="8" idx="0"/>
          </p:cNvCxnSpPr>
          <p:nvPr/>
        </p:nvCxnSpPr>
        <p:spPr>
          <a:xfrm flipV="1">
            <a:off x="2748828" y="2003614"/>
            <a:ext cx="38100" cy="75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4894960-E0CC-4943-B9AD-8D966A616C59}"/>
              </a:ext>
            </a:extLst>
          </p:cNvPr>
          <p:cNvSpPr/>
          <p:nvPr/>
        </p:nvSpPr>
        <p:spPr>
          <a:xfrm>
            <a:off x="6248400" y="5181600"/>
            <a:ext cx="2590800" cy="9906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E se </a:t>
            </a:r>
            <a:r>
              <a:rPr lang="en-US" sz="2400" dirty="0" err="1"/>
              <a:t>quiseremos</a:t>
            </a:r>
            <a:r>
              <a:rPr lang="en-US" sz="2400" dirty="0"/>
              <a:t> </a:t>
            </a:r>
            <a:r>
              <a:rPr lang="en-US" sz="2400" dirty="0" err="1"/>
              <a:t>somar</a:t>
            </a:r>
            <a:r>
              <a:rPr lang="en-US" sz="2400" dirty="0"/>
              <a:t> as </a:t>
            </a:r>
            <a:r>
              <a:rPr lang="en-US" sz="2400" dirty="0" err="1"/>
              <a:t>notas</a:t>
            </a:r>
            <a:r>
              <a:rPr lang="en-US" sz="2400" dirty="0"/>
              <a:t>?</a:t>
            </a:r>
          </a:p>
        </p:txBody>
      </p:sp>
      <p:sp>
        <p:nvSpPr>
          <p:cNvPr id="10" name="Date Placeholder 9">
            <a:extLst>
              <a:ext uri="{FF2B5EF4-FFF2-40B4-BE49-F238E27FC236}">
                <a16:creationId xmlns:a16="http://schemas.microsoft.com/office/drawing/2014/main" id="{64C19266-EAF6-9F4B-8667-759BF1FF9830}"/>
              </a:ext>
            </a:extLst>
          </p:cNvPr>
          <p:cNvSpPr>
            <a:spLocks noGrp="1"/>
          </p:cNvSpPr>
          <p:nvPr>
            <p:ph type="dt" sz="half" idx="10"/>
          </p:nvPr>
        </p:nvSpPr>
        <p:spPr/>
        <p:txBody>
          <a:bodyPr/>
          <a:lstStyle/>
          <a:p>
            <a:r>
              <a:rPr lang="en-US"/>
              <a:t>2019</a:t>
            </a:r>
            <a:endParaRPr lang="en-US" dirty="0"/>
          </a:p>
        </p:txBody>
      </p:sp>
      <p:sp>
        <p:nvSpPr>
          <p:cNvPr id="11" name="Footer Placeholder 10">
            <a:extLst>
              <a:ext uri="{FF2B5EF4-FFF2-40B4-BE49-F238E27FC236}">
                <a16:creationId xmlns:a16="http://schemas.microsoft.com/office/drawing/2014/main" id="{1B3F09CA-5457-3544-B5AB-A3609253289C}"/>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606910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Encriptação</a:t>
            </a:r>
            <a:r>
              <a:rPr lang="en-US" dirty="0"/>
              <a:t> </a:t>
            </a:r>
            <a:r>
              <a:rPr lang="en-US" dirty="0" err="1"/>
              <a:t>homomórfica</a:t>
            </a:r>
            <a:endParaRPr lang="en-US" dirty="0"/>
          </a:p>
        </p:txBody>
      </p:sp>
      <p:cxnSp>
        <p:nvCxnSpPr>
          <p:cNvPr id="6" name="Straight Arrow Connector 5"/>
          <p:cNvCxnSpPr/>
          <p:nvPr/>
        </p:nvCxnSpPr>
        <p:spPr>
          <a:xfrm>
            <a:off x="3273486" y="2851666"/>
            <a:ext cx="727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273486" y="3396734"/>
            <a:ext cx="727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143500" y="3124200"/>
            <a:ext cx="727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7582" y="2713166"/>
            <a:ext cx="2895600" cy="276999"/>
          </a:xfrm>
          <a:prstGeom prst="rect">
            <a:avLst/>
          </a:prstGeom>
          <a:noFill/>
        </p:spPr>
        <p:txBody>
          <a:bodyPr wrap="square" rtlCol="0">
            <a:spAutoFit/>
          </a:bodyPr>
          <a:lstStyle/>
          <a:p>
            <a:r>
              <a:rPr lang="en-US" sz="1200" dirty="0">
                <a:latin typeface="Consolas" panose="020B0609020204030204" pitchFamily="49" charset="0"/>
                <a:cs typeface="Consolas" panose="020B0609020204030204" pitchFamily="49" charset="0"/>
              </a:rPr>
              <a:t>7ad5fda789ef4e272bca100b3d9ff59f </a:t>
            </a:r>
          </a:p>
        </p:txBody>
      </p:sp>
      <p:sp>
        <p:nvSpPr>
          <p:cNvPr id="13" name="TextBox 12"/>
          <p:cNvSpPr txBox="1"/>
          <p:nvPr/>
        </p:nvSpPr>
        <p:spPr>
          <a:xfrm>
            <a:off x="357279" y="3258234"/>
            <a:ext cx="2916207" cy="276999"/>
          </a:xfrm>
          <a:prstGeom prst="rect">
            <a:avLst/>
          </a:prstGeom>
          <a:noFill/>
        </p:spPr>
        <p:txBody>
          <a:bodyPr wrap="square" rtlCol="0">
            <a:spAutoFit/>
          </a:bodyPr>
          <a:lstStyle/>
          <a:p>
            <a:r>
              <a:rPr lang="en-US" sz="1200" dirty="0">
                <a:latin typeface="Consolas" panose="020B0609020204030204" pitchFamily="49" charset="0"/>
                <a:cs typeface="Consolas" panose="020B0609020204030204" pitchFamily="49" charset="0"/>
              </a:rPr>
              <a:t>bd6e7c3df2b5779e0b61216e8b10b689 </a:t>
            </a:r>
          </a:p>
        </p:txBody>
      </p:sp>
      <p:sp>
        <p:nvSpPr>
          <p:cNvPr id="9" name="TextBox 8"/>
          <p:cNvSpPr txBox="1"/>
          <p:nvPr/>
        </p:nvSpPr>
        <p:spPr>
          <a:xfrm>
            <a:off x="5870514" y="2985700"/>
            <a:ext cx="2903359" cy="276999"/>
          </a:xfrm>
          <a:prstGeom prst="rect">
            <a:avLst/>
          </a:prstGeom>
          <a:noFill/>
        </p:spPr>
        <p:txBody>
          <a:bodyPr wrap="none" rtlCol="0">
            <a:spAutoFit/>
          </a:bodyPr>
          <a:lstStyle/>
          <a:p>
            <a:r>
              <a:rPr lang="en-US" sz="1200" dirty="0">
                <a:latin typeface="Consolas" panose="020B0609020204030204" pitchFamily="49" charset="0"/>
                <a:cs typeface="Consolas" panose="020B0609020204030204" pitchFamily="49" charset="0"/>
              </a:rPr>
              <a:t>7a9f102789d5f50b2beffd9f3dca4ea7</a:t>
            </a:r>
          </a:p>
        </p:txBody>
      </p:sp>
      <mc:AlternateContent xmlns:mc="http://schemas.openxmlformats.org/markup-compatibility/2006" xmlns:a14="http://schemas.microsoft.com/office/drawing/2010/main">
        <mc:Choice Requires="a14">
          <p:sp>
            <p:nvSpPr>
              <p:cNvPr id="14" name="Rectangle 13"/>
              <p:cNvSpPr/>
              <p:nvPr/>
            </p:nvSpPr>
            <p:spPr>
              <a:xfrm>
                <a:off x="4000500" y="2590800"/>
                <a:ext cx="1143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m:t>
                          </m:r>
                        </m:e>
                        <m:sub>
                          <m:r>
                            <a:rPr lang="en-US" sz="3200" b="0" i="1" smtClean="0">
                              <a:latin typeface="Cambria Math" panose="02040503050406030204" pitchFamily="18" charset="0"/>
                            </a:rPr>
                            <m:t>𝐸𝑛𝑐</m:t>
                          </m:r>
                        </m:sub>
                      </m:sSub>
                    </m:oMath>
                  </m:oMathPara>
                </a14:m>
                <a:endParaRPr lang="en-US" sz="3200" dirty="0"/>
              </a:p>
            </p:txBody>
          </p:sp>
        </mc:Choice>
        <mc:Fallback xmlns="">
          <p:sp>
            <p:nvSpPr>
              <p:cNvPr id="14" name="Rectangle 13"/>
              <p:cNvSpPr>
                <a:spLocks noRot="1" noChangeAspect="1" noMove="1" noResize="1" noEditPoints="1" noAdjustHandles="1" noChangeArrowheads="1" noChangeShapeType="1" noTextEdit="1"/>
              </p:cNvSpPr>
              <p:nvPr/>
            </p:nvSpPr>
            <p:spPr>
              <a:xfrm>
                <a:off x="4000500" y="2590800"/>
                <a:ext cx="1143000" cy="10668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143000" y="2209800"/>
                <a:ext cx="10111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𝐸𝑛𝑐</m:t>
                      </m:r>
                      <m:r>
                        <a:rPr lang="en-US" b="0" i="1" smtClean="0">
                          <a:latin typeface="Cambria Math" panose="02040503050406030204" pitchFamily="18" charset="0"/>
                        </a:rPr>
                        <m:t> (1)</m:t>
                      </m:r>
                    </m:oMath>
                  </m:oMathPara>
                </a14:m>
                <a:endParaRPr lang="en-US" dirty="0">
                  <a:latin typeface="Tw Cen MT" panose="020B0602020104020603" pitchFamily="34" charset="77"/>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143000" y="2209800"/>
                <a:ext cx="1011111"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143000" y="3757134"/>
                <a:ext cx="10111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𝐸𝑛𝑐</m:t>
                      </m:r>
                      <m:r>
                        <a:rPr lang="en-US" b="0" i="1" smtClean="0">
                          <a:latin typeface="Cambria Math" panose="02040503050406030204" pitchFamily="18" charset="0"/>
                        </a:rPr>
                        <m:t> (1)</m:t>
                      </m:r>
                    </m:oMath>
                  </m:oMathPara>
                </a14:m>
                <a:endParaRPr lang="en-US" dirty="0">
                  <a:latin typeface="Tw Cen MT" panose="020B0602020104020603" pitchFamily="34" charset="77"/>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143000" y="3757134"/>
                <a:ext cx="1011111"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822248" y="3370436"/>
                <a:ext cx="10111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𝐸𝑛𝑐</m:t>
                      </m:r>
                      <m:r>
                        <a:rPr lang="en-US" b="0" i="1" smtClean="0">
                          <a:latin typeface="Cambria Math" panose="02040503050406030204" pitchFamily="18" charset="0"/>
                        </a:rPr>
                        <m:t> (2)</m:t>
                      </m:r>
                    </m:oMath>
                  </m:oMathPara>
                </a14:m>
                <a:endParaRPr lang="en-US" dirty="0">
                  <a:latin typeface="Tw Cen MT" panose="020B0602020104020603" pitchFamily="34" charset="77"/>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822248" y="3370436"/>
                <a:ext cx="1011111" cy="369332"/>
              </a:xfrm>
              <a:prstGeom prst="rect">
                <a:avLst/>
              </a:prstGeom>
              <a:blipFill>
                <a:blip r:embed="rId5"/>
                <a:stretch>
                  <a:fillRect b="-16667"/>
                </a:stretch>
              </a:blipFill>
            </p:spPr>
            <p:txBody>
              <a:bodyPr/>
              <a:lstStyle/>
              <a:p>
                <a:r>
                  <a:rPr lang="en-US">
                    <a:noFill/>
                  </a:rPr>
                  <a:t> </a:t>
                </a:r>
              </a:p>
            </p:txBody>
          </p:sp>
        </mc:Fallback>
      </mc:AlternateContent>
      <p:sp>
        <p:nvSpPr>
          <p:cNvPr id="3" name="TextBox 2"/>
          <p:cNvSpPr txBox="1"/>
          <p:nvPr/>
        </p:nvSpPr>
        <p:spPr>
          <a:xfrm>
            <a:off x="2094784" y="4810780"/>
            <a:ext cx="4991816" cy="461665"/>
          </a:xfrm>
          <a:prstGeom prst="rect">
            <a:avLst/>
          </a:prstGeom>
          <a:noFill/>
        </p:spPr>
        <p:txBody>
          <a:bodyPr wrap="none" rtlCol="0">
            <a:spAutoFit/>
          </a:bodyPr>
          <a:lstStyle/>
          <a:p>
            <a:r>
              <a:rPr lang="en-US" sz="2400" dirty="0">
                <a:latin typeface="Tw Cen MT" panose="020B0602020104020603" pitchFamily="34" charset="77"/>
              </a:rPr>
              <a:t>A </a:t>
            </a:r>
            <a:r>
              <a:rPr lang="en-US" sz="2400" dirty="0" err="1">
                <a:latin typeface="Tw Cen MT" panose="020B0602020104020603" pitchFamily="34" charset="77"/>
              </a:rPr>
              <a:t>chave</a:t>
            </a:r>
            <a:r>
              <a:rPr lang="en-US" sz="2400" dirty="0">
                <a:latin typeface="Tw Cen MT" panose="020B0602020104020603" pitchFamily="34" charset="77"/>
              </a:rPr>
              <a:t> de </a:t>
            </a:r>
            <a:r>
              <a:rPr lang="en-US" sz="2400" dirty="0" err="1">
                <a:latin typeface="Tw Cen MT" panose="020B0602020104020603" pitchFamily="34" charset="77"/>
              </a:rPr>
              <a:t>encriptação</a:t>
            </a:r>
            <a:r>
              <a:rPr lang="en-US" sz="2400" dirty="0">
                <a:latin typeface="Tw Cen MT" panose="020B0602020104020603" pitchFamily="34" charset="77"/>
              </a:rPr>
              <a:t> </a:t>
            </a:r>
            <a:r>
              <a:rPr lang="en-US" sz="2400" dirty="0" err="1">
                <a:latin typeface="Tw Cen MT" panose="020B0602020104020603" pitchFamily="34" charset="77"/>
              </a:rPr>
              <a:t>não</a:t>
            </a:r>
            <a:r>
              <a:rPr lang="en-US" sz="2400" dirty="0">
                <a:latin typeface="Tw Cen MT" panose="020B0602020104020603" pitchFamily="34" charset="77"/>
              </a:rPr>
              <a:t> </a:t>
            </a:r>
            <a:r>
              <a:rPr lang="en-US" sz="2400" dirty="0" err="1">
                <a:latin typeface="Tw Cen MT" panose="020B0602020104020603" pitchFamily="34" charset="77"/>
              </a:rPr>
              <a:t>é</a:t>
            </a:r>
            <a:r>
              <a:rPr lang="en-US" sz="2400" dirty="0">
                <a:latin typeface="Tw Cen MT" panose="020B0602020104020603" pitchFamily="34" charset="77"/>
              </a:rPr>
              <a:t> um input</a:t>
            </a:r>
          </a:p>
        </p:txBody>
      </p:sp>
      <p:sp>
        <p:nvSpPr>
          <p:cNvPr id="4" name="Slide Number Placeholder 3"/>
          <p:cNvSpPr>
            <a:spLocks noGrp="1"/>
          </p:cNvSpPr>
          <p:nvPr>
            <p:ph type="sldNum" sz="quarter" idx="12"/>
          </p:nvPr>
        </p:nvSpPr>
        <p:spPr/>
        <p:txBody>
          <a:bodyPr/>
          <a:lstStyle/>
          <a:p>
            <a:fld id="{BACC0D7D-E0FC-49BF-B4A2-5B13217C58F0}" type="slidenum">
              <a:rPr lang="en-US" smtClean="0"/>
              <a:t>66</a:t>
            </a:fld>
            <a:endParaRPr lang="en-US"/>
          </a:p>
        </p:txBody>
      </p:sp>
      <p:sp>
        <p:nvSpPr>
          <p:cNvPr id="7" name="Date Placeholder 6">
            <a:extLst>
              <a:ext uri="{FF2B5EF4-FFF2-40B4-BE49-F238E27FC236}">
                <a16:creationId xmlns:a16="http://schemas.microsoft.com/office/drawing/2014/main" id="{5DC6964B-F34C-E144-9D11-D6A172EBF706}"/>
              </a:ext>
            </a:extLst>
          </p:cNvPr>
          <p:cNvSpPr>
            <a:spLocks noGrp="1"/>
          </p:cNvSpPr>
          <p:nvPr>
            <p:ph type="dt" sz="half" idx="10"/>
          </p:nvPr>
        </p:nvSpPr>
        <p:spPr/>
        <p:txBody>
          <a:bodyPr/>
          <a:lstStyle/>
          <a:p>
            <a:r>
              <a:rPr lang="en-US"/>
              <a:t>2019</a:t>
            </a:r>
            <a:endParaRPr lang="en-US" dirty="0"/>
          </a:p>
        </p:txBody>
      </p:sp>
      <p:sp>
        <p:nvSpPr>
          <p:cNvPr id="12" name="Footer Placeholder 11">
            <a:extLst>
              <a:ext uri="{FF2B5EF4-FFF2-40B4-BE49-F238E27FC236}">
                <a16:creationId xmlns:a16="http://schemas.microsoft.com/office/drawing/2014/main" id="{C27F2230-0432-2045-8FEC-A3A723A5EA23}"/>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4390928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736" y="67534"/>
            <a:ext cx="8229600" cy="1143000"/>
          </a:xfrm>
        </p:spPr>
        <p:txBody>
          <a:bodyPr>
            <a:normAutofit/>
          </a:bodyPr>
          <a:lstStyle/>
          <a:p>
            <a:r>
              <a:rPr lang="en-US" dirty="0" err="1"/>
              <a:t>Esquemas</a:t>
            </a:r>
            <a:r>
              <a:rPr lang="en-US" dirty="0"/>
              <a:t> de </a:t>
            </a:r>
            <a:r>
              <a:rPr lang="en-US" dirty="0" err="1"/>
              <a:t>encriptação</a:t>
            </a:r>
            <a:r>
              <a:rPr lang="en-US" dirty="0"/>
              <a:t> </a:t>
            </a:r>
            <a:r>
              <a:rPr lang="en-US" dirty="0" err="1"/>
              <a:t>homomórfica</a:t>
            </a:r>
            <a:endParaRPr lang="en-US" dirty="0"/>
          </a:p>
        </p:txBody>
      </p:sp>
      <p:sp>
        <p:nvSpPr>
          <p:cNvPr id="3" name="TextBox 2"/>
          <p:cNvSpPr txBox="1"/>
          <p:nvPr/>
        </p:nvSpPr>
        <p:spPr>
          <a:xfrm>
            <a:off x="2895600" y="1600200"/>
            <a:ext cx="2909771" cy="369332"/>
          </a:xfrm>
          <a:prstGeom prst="rect">
            <a:avLst/>
          </a:prstGeom>
          <a:noFill/>
        </p:spPr>
        <p:txBody>
          <a:bodyPr wrap="none" rtlCol="0">
            <a:spAutoFit/>
          </a:bodyPr>
          <a:lstStyle/>
          <a:p>
            <a:r>
              <a:rPr lang="en-US" dirty="0">
                <a:latin typeface="Tw Cen MT" panose="020B0602020104020603" pitchFamily="34" charset="77"/>
              </a:rPr>
              <a:t>Fully Homomorphic Encryption</a:t>
            </a:r>
          </a:p>
        </p:txBody>
      </p:sp>
      <p:sp>
        <p:nvSpPr>
          <p:cNvPr id="4" name="TextBox 3"/>
          <p:cNvSpPr txBox="1"/>
          <p:nvPr/>
        </p:nvSpPr>
        <p:spPr>
          <a:xfrm>
            <a:off x="5082752" y="3146076"/>
            <a:ext cx="2852960" cy="369332"/>
          </a:xfrm>
          <a:prstGeom prst="rect">
            <a:avLst/>
          </a:prstGeom>
          <a:noFill/>
        </p:spPr>
        <p:txBody>
          <a:bodyPr wrap="none" rtlCol="0">
            <a:spAutoFit/>
          </a:bodyPr>
          <a:lstStyle/>
          <a:p>
            <a:r>
              <a:rPr lang="en-US" dirty="0">
                <a:latin typeface="Tw Cen MT" panose="020B0602020104020603" pitchFamily="34" charset="77"/>
              </a:rPr>
              <a:t>Order-Preserving Encryption</a:t>
            </a:r>
          </a:p>
        </p:txBody>
      </p:sp>
      <p:sp>
        <p:nvSpPr>
          <p:cNvPr id="5" name="TextBox 4"/>
          <p:cNvSpPr txBox="1"/>
          <p:nvPr/>
        </p:nvSpPr>
        <p:spPr>
          <a:xfrm>
            <a:off x="5257800" y="4311134"/>
            <a:ext cx="2338910" cy="369332"/>
          </a:xfrm>
          <a:prstGeom prst="rect">
            <a:avLst/>
          </a:prstGeom>
          <a:noFill/>
        </p:spPr>
        <p:txBody>
          <a:bodyPr wrap="none" rtlCol="0">
            <a:spAutoFit/>
          </a:bodyPr>
          <a:lstStyle/>
          <a:p>
            <a:r>
              <a:rPr lang="en-US" dirty="0">
                <a:latin typeface="Tw Cen MT" panose="020B0602020104020603" pitchFamily="34" charset="77"/>
              </a:rPr>
              <a:t>Deterministic Encryption</a:t>
            </a:r>
          </a:p>
        </p:txBody>
      </p:sp>
      <p:sp>
        <p:nvSpPr>
          <p:cNvPr id="6" name="TextBox 5"/>
          <p:cNvSpPr txBox="1"/>
          <p:nvPr/>
        </p:nvSpPr>
        <p:spPr>
          <a:xfrm>
            <a:off x="3550587" y="5562600"/>
            <a:ext cx="1782667" cy="646331"/>
          </a:xfrm>
          <a:prstGeom prst="rect">
            <a:avLst/>
          </a:prstGeom>
          <a:noFill/>
        </p:spPr>
        <p:txBody>
          <a:bodyPr wrap="none" rtlCol="0">
            <a:spAutoFit/>
          </a:bodyPr>
          <a:lstStyle/>
          <a:p>
            <a:pPr algn="ctr"/>
            <a:r>
              <a:rPr lang="en-US" dirty="0">
                <a:latin typeface="Tw Cen MT" panose="020B0602020104020603" pitchFamily="34" charset="77"/>
              </a:rPr>
              <a:t>Non-Deterministic</a:t>
            </a:r>
            <a:br>
              <a:rPr lang="en-US" dirty="0">
                <a:latin typeface="Tw Cen MT" panose="020B0602020104020603" pitchFamily="34" charset="77"/>
              </a:rPr>
            </a:br>
            <a:r>
              <a:rPr lang="en-US" dirty="0">
                <a:latin typeface="Tw Cen MT" panose="020B0602020104020603" pitchFamily="34" charset="77"/>
              </a:rPr>
              <a:t>Encryption</a:t>
            </a:r>
          </a:p>
        </p:txBody>
      </p:sp>
      <p:sp>
        <p:nvSpPr>
          <p:cNvPr id="7" name="TextBox 6"/>
          <p:cNvSpPr txBox="1"/>
          <p:nvPr/>
        </p:nvSpPr>
        <p:spPr>
          <a:xfrm>
            <a:off x="228600" y="3657600"/>
            <a:ext cx="1460015" cy="646331"/>
          </a:xfrm>
          <a:prstGeom prst="rect">
            <a:avLst/>
          </a:prstGeom>
          <a:noFill/>
        </p:spPr>
        <p:txBody>
          <a:bodyPr wrap="none" rtlCol="0">
            <a:spAutoFit/>
          </a:bodyPr>
          <a:lstStyle/>
          <a:p>
            <a:pPr algn="ctr"/>
            <a:r>
              <a:rPr lang="en-US" dirty="0" err="1">
                <a:latin typeface="Tw Cen MT" panose="020B0602020104020603" pitchFamily="34" charset="77"/>
              </a:rPr>
              <a:t>Paillier</a:t>
            </a:r>
            <a:r>
              <a:rPr lang="en-US" dirty="0">
                <a:latin typeface="Tw Cen MT" panose="020B0602020104020603" pitchFamily="34" charset="77"/>
              </a:rPr>
              <a:t> </a:t>
            </a:r>
            <a:br>
              <a:rPr lang="en-US" dirty="0">
                <a:latin typeface="Tw Cen MT" panose="020B0602020104020603" pitchFamily="34" charset="77"/>
              </a:rPr>
            </a:br>
            <a:r>
              <a:rPr lang="en-US" dirty="0">
                <a:latin typeface="Tw Cen MT" panose="020B0602020104020603" pitchFamily="34" charset="77"/>
              </a:rPr>
              <a:t>Cryptosystem</a:t>
            </a:r>
          </a:p>
        </p:txBody>
      </p:sp>
      <p:sp>
        <p:nvSpPr>
          <p:cNvPr id="8" name="TextBox 7"/>
          <p:cNvSpPr txBox="1"/>
          <p:nvPr/>
        </p:nvSpPr>
        <p:spPr>
          <a:xfrm>
            <a:off x="2514600" y="3657599"/>
            <a:ext cx="1460015" cy="646331"/>
          </a:xfrm>
          <a:prstGeom prst="rect">
            <a:avLst/>
          </a:prstGeom>
          <a:noFill/>
        </p:spPr>
        <p:txBody>
          <a:bodyPr wrap="none" rtlCol="0">
            <a:spAutoFit/>
          </a:bodyPr>
          <a:lstStyle/>
          <a:p>
            <a:pPr algn="ctr"/>
            <a:r>
              <a:rPr lang="en-US" dirty="0" err="1">
                <a:latin typeface="Tw Cen MT" panose="020B0602020104020603" pitchFamily="34" charset="77"/>
              </a:rPr>
              <a:t>ElGamal</a:t>
            </a:r>
            <a:br>
              <a:rPr lang="en-US" dirty="0">
                <a:latin typeface="Tw Cen MT" panose="020B0602020104020603" pitchFamily="34" charset="77"/>
              </a:rPr>
            </a:br>
            <a:r>
              <a:rPr lang="en-US" dirty="0">
                <a:latin typeface="Tw Cen MT" panose="020B0602020104020603" pitchFamily="34" charset="77"/>
              </a:rPr>
              <a:t>Cryptosystem</a:t>
            </a:r>
          </a:p>
        </p:txBody>
      </p:sp>
      <p:cxnSp>
        <p:nvCxnSpPr>
          <p:cNvPr id="10" name="Straight Arrow Connector 9"/>
          <p:cNvCxnSpPr>
            <a:stCxn id="8" idx="0"/>
            <a:endCxn id="3" idx="2"/>
          </p:cNvCxnSpPr>
          <p:nvPr/>
        </p:nvCxnSpPr>
        <p:spPr>
          <a:xfrm flipV="1">
            <a:off x="3244608" y="1969532"/>
            <a:ext cx="1105878" cy="1688067"/>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0"/>
            <a:endCxn id="3" idx="2"/>
          </p:cNvCxnSpPr>
          <p:nvPr/>
        </p:nvCxnSpPr>
        <p:spPr>
          <a:xfrm flipV="1">
            <a:off x="958608" y="1969532"/>
            <a:ext cx="3391878" cy="168806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0"/>
            <a:endCxn id="7" idx="2"/>
          </p:cNvCxnSpPr>
          <p:nvPr/>
        </p:nvCxnSpPr>
        <p:spPr>
          <a:xfrm flipH="1" flipV="1">
            <a:off x="958608" y="4303931"/>
            <a:ext cx="3483313" cy="1258669"/>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a:endCxn id="8" idx="2"/>
          </p:cNvCxnSpPr>
          <p:nvPr/>
        </p:nvCxnSpPr>
        <p:spPr>
          <a:xfrm flipH="1" flipV="1">
            <a:off x="3244608" y="4303930"/>
            <a:ext cx="1197313" cy="1258670"/>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0"/>
            <a:endCxn id="5" idx="2"/>
          </p:cNvCxnSpPr>
          <p:nvPr/>
        </p:nvCxnSpPr>
        <p:spPr>
          <a:xfrm flipV="1">
            <a:off x="4441921" y="4680466"/>
            <a:ext cx="1985334" cy="88213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0"/>
            <a:endCxn id="4" idx="2"/>
          </p:cNvCxnSpPr>
          <p:nvPr/>
        </p:nvCxnSpPr>
        <p:spPr>
          <a:xfrm flipV="1">
            <a:off x="6427255" y="3515408"/>
            <a:ext cx="81977" cy="795726"/>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0"/>
            <a:endCxn id="3" idx="2"/>
          </p:cNvCxnSpPr>
          <p:nvPr/>
        </p:nvCxnSpPr>
        <p:spPr>
          <a:xfrm flipH="1" flipV="1">
            <a:off x="4350486" y="1969532"/>
            <a:ext cx="2158746" cy="1176544"/>
          </a:xfrm>
          <a:prstGeom prst="straightConnector1">
            <a:avLst/>
          </a:prstGeom>
          <a:ln w="19050">
            <a:prstDash val="dash"/>
            <a:tailEnd type="stealth"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5337702" y="5645469"/>
                <a:ext cx="6206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337702" y="5645469"/>
                <a:ext cx="620683" cy="400110"/>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930232" y="4279229"/>
                <a:ext cx="8451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930232" y="4279229"/>
                <a:ext cx="845103" cy="400110"/>
              </a:xfrm>
              <a:prstGeom prst="rect">
                <a:avLst/>
              </a:prstGeom>
              <a:blipFill>
                <a:blip r:embed="rId4"/>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38789" y="3127525"/>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38789" y="3127525"/>
                <a:ext cx="652743" cy="400110"/>
              </a:xfrm>
              <a:prstGeom prst="rect">
                <a:avLst/>
              </a:prstGeom>
              <a:blipFill>
                <a:blip r:embed="rId5"/>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635767" y="3768923"/>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635767" y="3768923"/>
                <a:ext cx="652743" cy="400110"/>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821810" y="3713216"/>
                <a:ext cx="6431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821810" y="3713216"/>
                <a:ext cx="643125" cy="400110"/>
              </a:xfrm>
              <a:prstGeom prst="rect">
                <a:avLst/>
              </a:prstGeom>
              <a:blipFill>
                <a:blip r:embed="rId7"/>
                <a:stretch>
                  <a:fillRect b="-12121"/>
                </a:stretch>
              </a:blipFill>
            </p:spPr>
            <p:txBody>
              <a:bodyPr/>
              <a:lstStyle/>
              <a:p>
                <a:r>
                  <a:rPr lang="en-US">
                    <a:noFill/>
                  </a:rPr>
                  <a:t> </a:t>
                </a:r>
              </a:p>
            </p:txBody>
          </p:sp>
        </mc:Fallback>
      </mc:AlternateContent>
      <p:sp>
        <p:nvSpPr>
          <p:cNvPr id="32" name="TextBox 31"/>
          <p:cNvSpPr txBox="1"/>
          <p:nvPr/>
        </p:nvSpPr>
        <p:spPr>
          <a:xfrm>
            <a:off x="6213242" y="1587069"/>
            <a:ext cx="1420132" cy="369332"/>
          </a:xfrm>
          <a:prstGeom prst="rect">
            <a:avLst/>
          </a:prstGeom>
          <a:noFill/>
        </p:spPr>
        <p:txBody>
          <a:bodyPr wrap="none" rtlCol="0">
            <a:spAutoFit/>
          </a:bodyPr>
          <a:lstStyle/>
          <a:p>
            <a:r>
              <a:rPr lang="en-US" dirty="0">
                <a:latin typeface="Tw Cen MT" panose="020B0602020104020603" pitchFamily="34" charset="77"/>
              </a:rPr>
              <a:t>(Any function)</a:t>
            </a:r>
          </a:p>
        </p:txBody>
      </p:sp>
      <p:sp>
        <p:nvSpPr>
          <p:cNvPr id="9" name="Slide Number Placeholder 8"/>
          <p:cNvSpPr>
            <a:spLocks noGrp="1"/>
          </p:cNvSpPr>
          <p:nvPr>
            <p:ph type="sldNum" sz="quarter" idx="12"/>
          </p:nvPr>
        </p:nvSpPr>
        <p:spPr/>
        <p:txBody>
          <a:bodyPr/>
          <a:lstStyle/>
          <a:p>
            <a:fld id="{BACC0D7D-E0FC-49BF-B4A2-5B13217C58F0}" type="slidenum">
              <a:rPr lang="en-US" smtClean="0">
                <a:latin typeface="Calibri" panose="020F0502020204030204" pitchFamily="34" charset="0"/>
              </a:rPr>
              <a:t>67</a:t>
            </a:fld>
            <a:endParaRPr lang="en-US" dirty="0">
              <a:latin typeface="Calibri" panose="020F0502020204030204" pitchFamily="34" charset="0"/>
            </a:endParaRPr>
          </a:p>
        </p:txBody>
      </p:sp>
      <p:sp>
        <p:nvSpPr>
          <p:cNvPr id="17" name="Date Placeholder 16">
            <a:extLst>
              <a:ext uri="{FF2B5EF4-FFF2-40B4-BE49-F238E27FC236}">
                <a16:creationId xmlns:a16="http://schemas.microsoft.com/office/drawing/2014/main" id="{72EA049B-A67E-544E-ACAF-98EBDB1CB354}"/>
              </a:ext>
            </a:extLst>
          </p:cNvPr>
          <p:cNvSpPr>
            <a:spLocks noGrp="1"/>
          </p:cNvSpPr>
          <p:nvPr>
            <p:ph type="dt" sz="half" idx="10"/>
          </p:nvPr>
        </p:nvSpPr>
        <p:spPr/>
        <p:txBody>
          <a:bodyPr/>
          <a:lstStyle/>
          <a:p>
            <a:r>
              <a:rPr lang="en-US"/>
              <a:t>2019</a:t>
            </a:r>
            <a:endParaRPr lang="en-US" dirty="0"/>
          </a:p>
        </p:txBody>
      </p:sp>
      <p:sp>
        <p:nvSpPr>
          <p:cNvPr id="19" name="Footer Placeholder 18">
            <a:extLst>
              <a:ext uri="{FF2B5EF4-FFF2-40B4-BE49-F238E27FC236}">
                <a16:creationId xmlns:a16="http://schemas.microsoft.com/office/drawing/2014/main" id="{F340022C-54DB-7846-969E-EE943AB24B47}"/>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8654382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736" y="67534"/>
            <a:ext cx="8229600" cy="1143000"/>
          </a:xfrm>
        </p:spPr>
        <p:txBody>
          <a:bodyPr>
            <a:normAutofit/>
          </a:bodyPr>
          <a:lstStyle/>
          <a:p>
            <a:r>
              <a:rPr lang="en-US" dirty="0" err="1"/>
              <a:t>Esquemas</a:t>
            </a:r>
            <a:r>
              <a:rPr lang="en-US" dirty="0"/>
              <a:t> de </a:t>
            </a:r>
            <a:r>
              <a:rPr lang="en-US" dirty="0" err="1"/>
              <a:t>encriptação</a:t>
            </a:r>
            <a:r>
              <a:rPr lang="en-US" dirty="0"/>
              <a:t> </a:t>
            </a:r>
            <a:r>
              <a:rPr lang="en-US" dirty="0" err="1"/>
              <a:t>homomórfica</a:t>
            </a:r>
            <a:endParaRPr lang="en-US" dirty="0"/>
          </a:p>
        </p:txBody>
      </p:sp>
      <p:sp>
        <p:nvSpPr>
          <p:cNvPr id="3" name="TextBox 2"/>
          <p:cNvSpPr txBox="1"/>
          <p:nvPr/>
        </p:nvSpPr>
        <p:spPr>
          <a:xfrm>
            <a:off x="2895600" y="1600200"/>
            <a:ext cx="2909771" cy="369332"/>
          </a:xfrm>
          <a:prstGeom prst="rect">
            <a:avLst/>
          </a:prstGeom>
          <a:noFill/>
        </p:spPr>
        <p:txBody>
          <a:bodyPr wrap="none" rtlCol="0">
            <a:spAutoFit/>
          </a:bodyPr>
          <a:lstStyle/>
          <a:p>
            <a:r>
              <a:rPr lang="en-US" dirty="0">
                <a:latin typeface="Tw Cen MT" panose="020B0602020104020603" pitchFamily="34" charset="77"/>
              </a:rPr>
              <a:t>Fully Homomorphic Encryption</a:t>
            </a:r>
          </a:p>
        </p:txBody>
      </p:sp>
      <p:sp>
        <p:nvSpPr>
          <p:cNvPr id="4" name="TextBox 3"/>
          <p:cNvSpPr txBox="1"/>
          <p:nvPr/>
        </p:nvSpPr>
        <p:spPr>
          <a:xfrm>
            <a:off x="5082752" y="3146076"/>
            <a:ext cx="2852960" cy="369332"/>
          </a:xfrm>
          <a:prstGeom prst="rect">
            <a:avLst/>
          </a:prstGeom>
          <a:noFill/>
        </p:spPr>
        <p:txBody>
          <a:bodyPr wrap="none" rtlCol="0">
            <a:spAutoFit/>
          </a:bodyPr>
          <a:lstStyle/>
          <a:p>
            <a:r>
              <a:rPr lang="en-US" dirty="0">
                <a:latin typeface="Tw Cen MT" panose="020B0602020104020603" pitchFamily="34" charset="77"/>
              </a:rPr>
              <a:t>Order-Preserving Encryption</a:t>
            </a:r>
          </a:p>
        </p:txBody>
      </p:sp>
      <p:sp>
        <p:nvSpPr>
          <p:cNvPr id="5" name="TextBox 4"/>
          <p:cNvSpPr txBox="1"/>
          <p:nvPr/>
        </p:nvSpPr>
        <p:spPr>
          <a:xfrm>
            <a:off x="5257800" y="4311134"/>
            <a:ext cx="2338910" cy="369332"/>
          </a:xfrm>
          <a:prstGeom prst="rect">
            <a:avLst/>
          </a:prstGeom>
          <a:noFill/>
        </p:spPr>
        <p:txBody>
          <a:bodyPr wrap="none" rtlCol="0">
            <a:spAutoFit/>
          </a:bodyPr>
          <a:lstStyle/>
          <a:p>
            <a:r>
              <a:rPr lang="en-US" dirty="0">
                <a:latin typeface="Tw Cen MT" panose="020B0602020104020603" pitchFamily="34" charset="77"/>
              </a:rPr>
              <a:t>Deterministic Encryption</a:t>
            </a:r>
          </a:p>
        </p:txBody>
      </p:sp>
      <p:sp>
        <p:nvSpPr>
          <p:cNvPr id="6" name="TextBox 5"/>
          <p:cNvSpPr txBox="1"/>
          <p:nvPr/>
        </p:nvSpPr>
        <p:spPr>
          <a:xfrm>
            <a:off x="3550587" y="5562600"/>
            <a:ext cx="1782667" cy="646331"/>
          </a:xfrm>
          <a:prstGeom prst="rect">
            <a:avLst/>
          </a:prstGeom>
          <a:noFill/>
        </p:spPr>
        <p:txBody>
          <a:bodyPr wrap="none" rtlCol="0">
            <a:spAutoFit/>
          </a:bodyPr>
          <a:lstStyle/>
          <a:p>
            <a:pPr algn="ctr"/>
            <a:r>
              <a:rPr lang="en-US" dirty="0">
                <a:latin typeface="Tw Cen MT" panose="020B0602020104020603" pitchFamily="34" charset="77"/>
              </a:rPr>
              <a:t>Non-Deterministic</a:t>
            </a:r>
            <a:br>
              <a:rPr lang="en-US" dirty="0">
                <a:latin typeface="Tw Cen MT" panose="020B0602020104020603" pitchFamily="34" charset="77"/>
              </a:rPr>
            </a:br>
            <a:r>
              <a:rPr lang="en-US" dirty="0">
                <a:latin typeface="Tw Cen MT" panose="020B0602020104020603" pitchFamily="34" charset="77"/>
              </a:rPr>
              <a:t>Encryption</a:t>
            </a:r>
          </a:p>
        </p:txBody>
      </p:sp>
      <p:sp>
        <p:nvSpPr>
          <p:cNvPr id="7" name="TextBox 6"/>
          <p:cNvSpPr txBox="1"/>
          <p:nvPr/>
        </p:nvSpPr>
        <p:spPr>
          <a:xfrm>
            <a:off x="228600" y="3657600"/>
            <a:ext cx="1460015" cy="646331"/>
          </a:xfrm>
          <a:prstGeom prst="rect">
            <a:avLst/>
          </a:prstGeom>
          <a:noFill/>
        </p:spPr>
        <p:txBody>
          <a:bodyPr wrap="none" rtlCol="0">
            <a:spAutoFit/>
          </a:bodyPr>
          <a:lstStyle/>
          <a:p>
            <a:pPr algn="ctr"/>
            <a:r>
              <a:rPr lang="en-US" dirty="0" err="1">
                <a:latin typeface="Tw Cen MT" panose="020B0602020104020603" pitchFamily="34" charset="77"/>
              </a:rPr>
              <a:t>Paillier</a:t>
            </a:r>
            <a:r>
              <a:rPr lang="en-US" dirty="0">
                <a:latin typeface="Tw Cen MT" panose="020B0602020104020603" pitchFamily="34" charset="77"/>
              </a:rPr>
              <a:t> </a:t>
            </a:r>
            <a:br>
              <a:rPr lang="en-US" dirty="0">
                <a:latin typeface="Tw Cen MT" panose="020B0602020104020603" pitchFamily="34" charset="77"/>
              </a:rPr>
            </a:br>
            <a:r>
              <a:rPr lang="en-US" dirty="0">
                <a:latin typeface="Tw Cen MT" panose="020B0602020104020603" pitchFamily="34" charset="77"/>
              </a:rPr>
              <a:t>Cryptosystem</a:t>
            </a:r>
          </a:p>
        </p:txBody>
      </p:sp>
      <p:sp>
        <p:nvSpPr>
          <p:cNvPr id="8" name="TextBox 7"/>
          <p:cNvSpPr txBox="1"/>
          <p:nvPr/>
        </p:nvSpPr>
        <p:spPr>
          <a:xfrm>
            <a:off x="2514600" y="3657599"/>
            <a:ext cx="1460015" cy="646331"/>
          </a:xfrm>
          <a:prstGeom prst="rect">
            <a:avLst/>
          </a:prstGeom>
          <a:noFill/>
        </p:spPr>
        <p:txBody>
          <a:bodyPr wrap="none" rtlCol="0">
            <a:spAutoFit/>
          </a:bodyPr>
          <a:lstStyle/>
          <a:p>
            <a:pPr algn="ctr"/>
            <a:r>
              <a:rPr lang="en-US" dirty="0" err="1">
                <a:latin typeface="Tw Cen MT" panose="020B0602020104020603" pitchFamily="34" charset="77"/>
              </a:rPr>
              <a:t>ElGamal</a:t>
            </a:r>
            <a:br>
              <a:rPr lang="en-US" dirty="0">
                <a:latin typeface="Tw Cen MT" panose="020B0602020104020603" pitchFamily="34" charset="77"/>
              </a:rPr>
            </a:br>
            <a:r>
              <a:rPr lang="en-US" dirty="0">
                <a:latin typeface="Tw Cen MT" panose="020B0602020104020603" pitchFamily="34" charset="77"/>
              </a:rPr>
              <a:t>Cryptosystem</a:t>
            </a:r>
          </a:p>
        </p:txBody>
      </p:sp>
      <p:cxnSp>
        <p:nvCxnSpPr>
          <p:cNvPr id="10" name="Straight Arrow Connector 9"/>
          <p:cNvCxnSpPr>
            <a:stCxn id="8" idx="0"/>
            <a:endCxn id="3" idx="2"/>
          </p:cNvCxnSpPr>
          <p:nvPr/>
        </p:nvCxnSpPr>
        <p:spPr>
          <a:xfrm flipV="1">
            <a:off x="3244608" y="1969532"/>
            <a:ext cx="1105878" cy="1688067"/>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0"/>
            <a:endCxn id="3" idx="2"/>
          </p:cNvCxnSpPr>
          <p:nvPr/>
        </p:nvCxnSpPr>
        <p:spPr>
          <a:xfrm flipV="1">
            <a:off x="958608" y="1969532"/>
            <a:ext cx="3391878" cy="168806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0"/>
            <a:endCxn id="7" idx="2"/>
          </p:cNvCxnSpPr>
          <p:nvPr/>
        </p:nvCxnSpPr>
        <p:spPr>
          <a:xfrm flipH="1" flipV="1">
            <a:off x="958608" y="4303931"/>
            <a:ext cx="3483313" cy="1258669"/>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a:endCxn id="8" idx="2"/>
          </p:cNvCxnSpPr>
          <p:nvPr/>
        </p:nvCxnSpPr>
        <p:spPr>
          <a:xfrm flipH="1" flipV="1">
            <a:off x="3244608" y="4303930"/>
            <a:ext cx="1197313" cy="1258670"/>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0"/>
            <a:endCxn id="5" idx="2"/>
          </p:cNvCxnSpPr>
          <p:nvPr/>
        </p:nvCxnSpPr>
        <p:spPr>
          <a:xfrm flipV="1">
            <a:off x="4441921" y="4680466"/>
            <a:ext cx="1985334" cy="88213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0"/>
            <a:endCxn id="4" idx="2"/>
          </p:cNvCxnSpPr>
          <p:nvPr/>
        </p:nvCxnSpPr>
        <p:spPr>
          <a:xfrm flipV="1">
            <a:off x="6427255" y="3515408"/>
            <a:ext cx="81977" cy="795726"/>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0"/>
            <a:endCxn id="3" idx="2"/>
          </p:cNvCxnSpPr>
          <p:nvPr/>
        </p:nvCxnSpPr>
        <p:spPr>
          <a:xfrm flipH="1" flipV="1">
            <a:off x="4350486" y="1969532"/>
            <a:ext cx="2158746" cy="1176544"/>
          </a:xfrm>
          <a:prstGeom prst="straightConnector1">
            <a:avLst/>
          </a:prstGeom>
          <a:ln w="19050">
            <a:prstDash val="dash"/>
            <a:tailEnd type="stealth"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5337702" y="5645469"/>
                <a:ext cx="6206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337702" y="5645469"/>
                <a:ext cx="620683" cy="400110"/>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930232" y="4279229"/>
                <a:ext cx="8451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930232" y="4279229"/>
                <a:ext cx="845103" cy="400110"/>
              </a:xfrm>
              <a:prstGeom prst="rect">
                <a:avLst/>
              </a:prstGeom>
              <a:blipFill>
                <a:blip r:embed="rId4"/>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38789" y="3127525"/>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38789" y="3127525"/>
                <a:ext cx="652743" cy="400110"/>
              </a:xfrm>
              <a:prstGeom prst="rect">
                <a:avLst/>
              </a:prstGeom>
              <a:blipFill>
                <a:blip r:embed="rId5"/>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635767" y="3768923"/>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635767" y="3768923"/>
                <a:ext cx="652743" cy="400110"/>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821810" y="3713216"/>
                <a:ext cx="6431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821810" y="3713216"/>
                <a:ext cx="643125" cy="400110"/>
              </a:xfrm>
              <a:prstGeom prst="rect">
                <a:avLst/>
              </a:prstGeom>
              <a:blipFill>
                <a:blip r:embed="rId7"/>
                <a:stretch>
                  <a:fillRect b="-12121"/>
                </a:stretch>
              </a:blipFill>
            </p:spPr>
            <p:txBody>
              <a:bodyPr/>
              <a:lstStyle/>
              <a:p>
                <a:r>
                  <a:rPr lang="en-US">
                    <a:noFill/>
                  </a:rPr>
                  <a:t> </a:t>
                </a:r>
              </a:p>
            </p:txBody>
          </p:sp>
        </mc:Fallback>
      </mc:AlternateContent>
      <p:sp>
        <p:nvSpPr>
          <p:cNvPr id="32" name="TextBox 31"/>
          <p:cNvSpPr txBox="1"/>
          <p:nvPr/>
        </p:nvSpPr>
        <p:spPr>
          <a:xfrm>
            <a:off x="6213242" y="1587069"/>
            <a:ext cx="1420132" cy="369332"/>
          </a:xfrm>
          <a:prstGeom prst="rect">
            <a:avLst/>
          </a:prstGeom>
          <a:noFill/>
        </p:spPr>
        <p:txBody>
          <a:bodyPr wrap="none" rtlCol="0">
            <a:spAutoFit/>
          </a:bodyPr>
          <a:lstStyle/>
          <a:p>
            <a:r>
              <a:rPr lang="en-US" dirty="0">
                <a:latin typeface="Tw Cen MT" panose="020B0602020104020603" pitchFamily="34" charset="77"/>
              </a:rPr>
              <a:t>(Any function)</a:t>
            </a:r>
          </a:p>
        </p:txBody>
      </p:sp>
      <p:sp>
        <p:nvSpPr>
          <p:cNvPr id="9" name="Slide Number Placeholder 8"/>
          <p:cNvSpPr>
            <a:spLocks noGrp="1"/>
          </p:cNvSpPr>
          <p:nvPr>
            <p:ph type="sldNum" sz="quarter" idx="12"/>
          </p:nvPr>
        </p:nvSpPr>
        <p:spPr/>
        <p:txBody>
          <a:bodyPr/>
          <a:lstStyle/>
          <a:p>
            <a:fld id="{BACC0D7D-E0FC-49BF-B4A2-5B13217C58F0}" type="slidenum">
              <a:rPr lang="en-US" smtClean="0">
                <a:latin typeface="Calibri" panose="020F0502020204030204" pitchFamily="34" charset="0"/>
              </a:rPr>
              <a:t>68</a:t>
            </a:fld>
            <a:endParaRPr lang="en-US" dirty="0">
              <a:latin typeface="Calibri" panose="020F0502020204030204" pitchFamily="34" charset="0"/>
            </a:endParaRPr>
          </a:p>
        </p:txBody>
      </p:sp>
      <p:cxnSp>
        <p:nvCxnSpPr>
          <p:cNvPr id="28" name="Straight Connector 27"/>
          <p:cNvCxnSpPr/>
          <p:nvPr/>
        </p:nvCxnSpPr>
        <p:spPr>
          <a:xfrm>
            <a:off x="140368" y="5334000"/>
            <a:ext cx="8686800" cy="0"/>
          </a:xfrm>
          <a:prstGeom prst="line">
            <a:avLst/>
          </a:prstGeom>
          <a:ln>
            <a:solidFill>
              <a:srgbClr val="163CFF"/>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8600" y="2514600"/>
            <a:ext cx="8686800" cy="0"/>
          </a:xfrm>
          <a:prstGeom prst="line">
            <a:avLst/>
          </a:prstGeom>
          <a:ln>
            <a:solidFill>
              <a:srgbClr val="163CFF"/>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03620" y="2607557"/>
            <a:ext cx="2151935" cy="646331"/>
          </a:xfrm>
          <a:prstGeom prst="rect">
            <a:avLst/>
          </a:prstGeom>
          <a:noFill/>
        </p:spPr>
        <p:txBody>
          <a:bodyPr wrap="none" rtlCol="0">
            <a:spAutoFit/>
          </a:bodyPr>
          <a:lstStyle/>
          <a:p>
            <a:pPr algn="ctr"/>
            <a:r>
              <a:rPr lang="en-US" dirty="0">
                <a:solidFill>
                  <a:srgbClr val="163CFF"/>
                </a:solidFill>
                <a:latin typeface="Tw Cen MT" panose="020B0602020104020603" pitchFamily="34" charset="77"/>
              </a:rPr>
              <a:t>Partial Homomorphic </a:t>
            </a:r>
            <a:br>
              <a:rPr lang="en-US" dirty="0">
                <a:solidFill>
                  <a:srgbClr val="163CFF"/>
                </a:solidFill>
                <a:latin typeface="Tw Cen MT" panose="020B0602020104020603" pitchFamily="34" charset="77"/>
              </a:rPr>
            </a:br>
            <a:r>
              <a:rPr lang="en-US" dirty="0">
                <a:solidFill>
                  <a:srgbClr val="163CFF"/>
                </a:solidFill>
                <a:latin typeface="Tw Cen MT" panose="020B0602020104020603" pitchFamily="34" charset="77"/>
              </a:rPr>
              <a:t>Encryption</a:t>
            </a:r>
          </a:p>
        </p:txBody>
      </p:sp>
      <p:sp>
        <p:nvSpPr>
          <p:cNvPr id="17" name="Date Placeholder 16">
            <a:extLst>
              <a:ext uri="{FF2B5EF4-FFF2-40B4-BE49-F238E27FC236}">
                <a16:creationId xmlns:a16="http://schemas.microsoft.com/office/drawing/2014/main" id="{875587B0-98F3-184A-96F0-C17A29A54382}"/>
              </a:ext>
            </a:extLst>
          </p:cNvPr>
          <p:cNvSpPr>
            <a:spLocks noGrp="1"/>
          </p:cNvSpPr>
          <p:nvPr>
            <p:ph type="dt" sz="half" idx="10"/>
          </p:nvPr>
        </p:nvSpPr>
        <p:spPr/>
        <p:txBody>
          <a:bodyPr/>
          <a:lstStyle/>
          <a:p>
            <a:r>
              <a:rPr lang="en-US"/>
              <a:t>2019</a:t>
            </a:r>
            <a:endParaRPr lang="en-US" dirty="0"/>
          </a:p>
        </p:txBody>
      </p:sp>
      <p:sp>
        <p:nvSpPr>
          <p:cNvPr id="19" name="Footer Placeholder 18">
            <a:extLst>
              <a:ext uri="{FF2B5EF4-FFF2-40B4-BE49-F238E27FC236}">
                <a16:creationId xmlns:a16="http://schemas.microsoft.com/office/drawing/2014/main" id="{0840C01B-4CBF-AC47-8E78-40E3D8D83AB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842590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95600" y="1600200"/>
            <a:ext cx="2909771" cy="369332"/>
          </a:xfrm>
          <a:prstGeom prst="rect">
            <a:avLst/>
          </a:prstGeom>
          <a:noFill/>
        </p:spPr>
        <p:txBody>
          <a:bodyPr wrap="none" rtlCol="0">
            <a:spAutoFit/>
          </a:bodyPr>
          <a:lstStyle/>
          <a:p>
            <a:r>
              <a:rPr lang="en-US" dirty="0">
                <a:latin typeface="Tw Cen MT" panose="020B0602020104020603" pitchFamily="34" charset="77"/>
              </a:rPr>
              <a:t>Fully Homomorphic Encryption</a:t>
            </a:r>
          </a:p>
        </p:txBody>
      </p:sp>
      <p:sp>
        <p:nvSpPr>
          <p:cNvPr id="4" name="TextBox 3"/>
          <p:cNvSpPr txBox="1"/>
          <p:nvPr/>
        </p:nvSpPr>
        <p:spPr>
          <a:xfrm>
            <a:off x="5082752" y="3146076"/>
            <a:ext cx="2852960" cy="369332"/>
          </a:xfrm>
          <a:prstGeom prst="rect">
            <a:avLst/>
          </a:prstGeom>
          <a:noFill/>
        </p:spPr>
        <p:txBody>
          <a:bodyPr wrap="none" rtlCol="0">
            <a:spAutoFit/>
          </a:bodyPr>
          <a:lstStyle/>
          <a:p>
            <a:r>
              <a:rPr lang="en-US" dirty="0">
                <a:latin typeface="Tw Cen MT" panose="020B0602020104020603" pitchFamily="34" charset="77"/>
              </a:rPr>
              <a:t>Order-Preserving Encryption</a:t>
            </a:r>
          </a:p>
        </p:txBody>
      </p:sp>
      <p:sp>
        <p:nvSpPr>
          <p:cNvPr id="5" name="TextBox 4"/>
          <p:cNvSpPr txBox="1"/>
          <p:nvPr/>
        </p:nvSpPr>
        <p:spPr>
          <a:xfrm>
            <a:off x="5257800" y="4311134"/>
            <a:ext cx="2338910" cy="369332"/>
          </a:xfrm>
          <a:prstGeom prst="rect">
            <a:avLst/>
          </a:prstGeom>
          <a:noFill/>
        </p:spPr>
        <p:txBody>
          <a:bodyPr wrap="none" rtlCol="0">
            <a:spAutoFit/>
          </a:bodyPr>
          <a:lstStyle/>
          <a:p>
            <a:r>
              <a:rPr lang="en-US" dirty="0">
                <a:latin typeface="Tw Cen MT" panose="020B0602020104020603" pitchFamily="34" charset="77"/>
              </a:rPr>
              <a:t>Deterministic Encryption</a:t>
            </a:r>
          </a:p>
        </p:txBody>
      </p:sp>
      <p:sp>
        <p:nvSpPr>
          <p:cNvPr id="6" name="TextBox 5"/>
          <p:cNvSpPr txBox="1"/>
          <p:nvPr/>
        </p:nvSpPr>
        <p:spPr>
          <a:xfrm>
            <a:off x="3550587" y="5562600"/>
            <a:ext cx="1782667" cy="646331"/>
          </a:xfrm>
          <a:prstGeom prst="rect">
            <a:avLst/>
          </a:prstGeom>
          <a:noFill/>
        </p:spPr>
        <p:txBody>
          <a:bodyPr wrap="none" rtlCol="0">
            <a:spAutoFit/>
          </a:bodyPr>
          <a:lstStyle/>
          <a:p>
            <a:pPr algn="ctr"/>
            <a:r>
              <a:rPr lang="en-US" dirty="0">
                <a:latin typeface="Tw Cen MT" panose="020B0602020104020603" pitchFamily="34" charset="77"/>
              </a:rPr>
              <a:t>Non-Deterministic</a:t>
            </a:r>
            <a:br>
              <a:rPr lang="en-US" dirty="0">
                <a:latin typeface="Tw Cen MT" panose="020B0602020104020603" pitchFamily="34" charset="77"/>
              </a:rPr>
            </a:br>
            <a:r>
              <a:rPr lang="en-US" dirty="0">
                <a:latin typeface="Tw Cen MT" panose="020B0602020104020603" pitchFamily="34" charset="77"/>
              </a:rPr>
              <a:t>Encryption</a:t>
            </a:r>
          </a:p>
        </p:txBody>
      </p:sp>
      <p:sp>
        <p:nvSpPr>
          <p:cNvPr id="7" name="TextBox 6"/>
          <p:cNvSpPr txBox="1"/>
          <p:nvPr/>
        </p:nvSpPr>
        <p:spPr>
          <a:xfrm>
            <a:off x="228600" y="3657600"/>
            <a:ext cx="1460015" cy="646331"/>
          </a:xfrm>
          <a:prstGeom prst="rect">
            <a:avLst/>
          </a:prstGeom>
          <a:noFill/>
        </p:spPr>
        <p:txBody>
          <a:bodyPr wrap="none" rtlCol="0">
            <a:spAutoFit/>
          </a:bodyPr>
          <a:lstStyle/>
          <a:p>
            <a:pPr algn="ctr"/>
            <a:r>
              <a:rPr lang="en-US" dirty="0" err="1">
                <a:latin typeface="Tw Cen MT" panose="020B0602020104020603" pitchFamily="34" charset="77"/>
              </a:rPr>
              <a:t>Paillier</a:t>
            </a:r>
            <a:r>
              <a:rPr lang="en-US" dirty="0">
                <a:latin typeface="Tw Cen MT" panose="020B0602020104020603" pitchFamily="34" charset="77"/>
              </a:rPr>
              <a:t> </a:t>
            </a:r>
            <a:br>
              <a:rPr lang="en-US" dirty="0">
                <a:latin typeface="Tw Cen MT" panose="020B0602020104020603" pitchFamily="34" charset="77"/>
              </a:rPr>
            </a:br>
            <a:r>
              <a:rPr lang="en-US" dirty="0">
                <a:latin typeface="Tw Cen MT" panose="020B0602020104020603" pitchFamily="34" charset="77"/>
              </a:rPr>
              <a:t>Cryptosystem</a:t>
            </a:r>
          </a:p>
        </p:txBody>
      </p:sp>
      <p:sp>
        <p:nvSpPr>
          <p:cNvPr id="8" name="TextBox 7"/>
          <p:cNvSpPr txBox="1"/>
          <p:nvPr/>
        </p:nvSpPr>
        <p:spPr>
          <a:xfrm>
            <a:off x="2514600" y="3657599"/>
            <a:ext cx="1460015" cy="646331"/>
          </a:xfrm>
          <a:prstGeom prst="rect">
            <a:avLst/>
          </a:prstGeom>
          <a:noFill/>
        </p:spPr>
        <p:txBody>
          <a:bodyPr wrap="none" rtlCol="0">
            <a:spAutoFit/>
          </a:bodyPr>
          <a:lstStyle/>
          <a:p>
            <a:pPr algn="ctr"/>
            <a:r>
              <a:rPr lang="en-US" dirty="0" err="1">
                <a:latin typeface="Tw Cen MT" panose="020B0602020104020603" pitchFamily="34" charset="77"/>
              </a:rPr>
              <a:t>ElGamal</a:t>
            </a:r>
            <a:br>
              <a:rPr lang="en-US" dirty="0">
                <a:latin typeface="Tw Cen MT" panose="020B0602020104020603" pitchFamily="34" charset="77"/>
              </a:rPr>
            </a:br>
            <a:r>
              <a:rPr lang="en-US" dirty="0">
                <a:latin typeface="Tw Cen MT" panose="020B0602020104020603" pitchFamily="34" charset="77"/>
              </a:rPr>
              <a:t>Cryptosystem</a:t>
            </a:r>
          </a:p>
        </p:txBody>
      </p:sp>
      <p:cxnSp>
        <p:nvCxnSpPr>
          <p:cNvPr id="10" name="Straight Arrow Connector 9"/>
          <p:cNvCxnSpPr>
            <a:stCxn id="8" idx="0"/>
            <a:endCxn id="3" idx="2"/>
          </p:cNvCxnSpPr>
          <p:nvPr/>
        </p:nvCxnSpPr>
        <p:spPr>
          <a:xfrm flipV="1">
            <a:off x="3244608" y="1969532"/>
            <a:ext cx="1105878" cy="1688067"/>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0"/>
            <a:endCxn id="3" idx="2"/>
          </p:cNvCxnSpPr>
          <p:nvPr/>
        </p:nvCxnSpPr>
        <p:spPr>
          <a:xfrm flipV="1">
            <a:off x="958608" y="1969532"/>
            <a:ext cx="3391878" cy="168806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0"/>
            <a:endCxn id="7" idx="2"/>
          </p:cNvCxnSpPr>
          <p:nvPr/>
        </p:nvCxnSpPr>
        <p:spPr>
          <a:xfrm flipH="1" flipV="1">
            <a:off x="958608" y="4303931"/>
            <a:ext cx="3483313" cy="1258669"/>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a:endCxn id="8" idx="2"/>
          </p:cNvCxnSpPr>
          <p:nvPr/>
        </p:nvCxnSpPr>
        <p:spPr>
          <a:xfrm flipH="1" flipV="1">
            <a:off x="3244608" y="4303930"/>
            <a:ext cx="1197313" cy="1258670"/>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0"/>
            <a:endCxn id="5" idx="2"/>
          </p:cNvCxnSpPr>
          <p:nvPr/>
        </p:nvCxnSpPr>
        <p:spPr>
          <a:xfrm flipV="1">
            <a:off x="4441921" y="4680466"/>
            <a:ext cx="1985334" cy="88213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0"/>
            <a:endCxn id="4" idx="2"/>
          </p:cNvCxnSpPr>
          <p:nvPr/>
        </p:nvCxnSpPr>
        <p:spPr>
          <a:xfrm flipV="1">
            <a:off x="6427255" y="3515408"/>
            <a:ext cx="81977" cy="795726"/>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0"/>
            <a:endCxn id="3" idx="2"/>
          </p:cNvCxnSpPr>
          <p:nvPr/>
        </p:nvCxnSpPr>
        <p:spPr>
          <a:xfrm flipH="1" flipV="1">
            <a:off x="4350486" y="1969532"/>
            <a:ext cx="2158746" cy="1176544"/>
          </a:xfrm>
          <a:prstGeom prst="straightConnector1">
            <a:avLst/>
          </a:prstGeom>
          <a:ln w="19050">
            <a:prstDash val="dash"/>
            <a:tailEnd type="stealth"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5337702" y="5645469"/>
                <a:ext cx="6206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337702" y="5645469"/>
                <a:ext cx="620683" cy="400110"/>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930232" y="4279229"/>
                <a:ext cx="8451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930232" y="4279229"/>
                <a:ext cx="845103" cy="400110"/>
              </a:xfrm>
              <a:prstGeom prst="rect">
                <a:avLst/>
              </a:prstGeom>
              <a:blipFill>
                <a:blip r:embed="rId4"/>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38789" y="3127525"/>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38789" y="3127525"/>
                <a:ext cx="652743" cy="400110"/>
              </a:xfrm>
              <a:prstGeom prst="rect">
                <a:avLst/>
              </a:prstGeom>
              <a:blipFill>
                <a:blip r:embed="rId5"/>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635767" y="3768923"/>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635767" y="3768923"/>
                <a:ext cx="652743" cy="400110"/>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821810" y="3713216"/>
                <a:ext cx="6431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821810" y="3713216"/>
                <a:ext cx="643125" cy="400110"/>
              </a:xfrm>
              <a:prstGeom prst="rect">
                <a:avLst/>
              </a:prstGeom>
              <a:blipFill>
                <a:blip r:embed="rId7"/>
                <a:stretch>
                  <a:fillRect b="-12121"/>
                </a:stretch>
              </a:blipFill>
            </p:spPr>
            <p:txBody>
              <a:bodyPr/>
              <a:lstStyle/>
              <a:p>
                <a:r>
                  <a:rPr lang="en-US">
                    <a:noFill/>
                  </a:rPr>
                  <a:t> </a:t>
                </a:r>
              </a:p>
            </p:txBody>
          </p:sp>
        </mc:Fallback>
      </mc:AlternateContent>
      <p:sp>
        <p:nvSpPr>
          <p:cNvPr id="32" name="TextBox 31"/>
          <p:cNvSpPr txBox="1"/>
          <p:nvPr/>
        </p:nvSpPr>
        <p:spPr>
          <a:xfrm>
            <a:off x="6213242" y="1587069"/>
            <a:ext cx="1420132" cy="369332"/>
          </a:xfrm>
          <a:prstGeom prst="rect">
            <a:avLst/>
          </a:prstGeom>
          <a:noFill/>
        </p:spPr>
        <p:txBody>
          <a:bodyPr wrap="none" rtlCol="0">
            <a:spAutoFit/>
          </a:bodyPr>
          <a:lstStyle/>
          <a:p>
            <a:r>
              <a:rPr lang="en-US" dirty="0">
                <a:latin typeface="Tw Cen MT" panose="020B0602020104020603" pitchFamily="34" charset="77"/>
              </a:rPr>
              <a:t>(Any function)</a:t>
            </a:r>
          </a:p>
        </p:txBody>
      </p:sp>
      <p:sp>
        <p:nvSpPr>
          <p:cNvPr id="9" name="Slide Number Placeholder 8"/>
          <p:cNvSpPr>
            <a:spLocks noGrp="1"/>
          </p:cNvSpPr>
          <p:nvPr>
            <p:ph type="sldNum" sz="quarter" idx="12"/>
          </p:nvPr>
        </p:nvSpPr>
        <p:spPr/>
        <p:txBody>
          <a:bodyPr/>
          <a:lstStyle/>
          <a:p>
            <a:fld id="{BACC0D7D-E0FC-49BF-B4A2-5B13217C58F0}" type="slidenum">
              <a:rPr lang="en-US" smtClean="0">
                <a:latin typeface="Calibri" panose="020F0502020204030204" pitchFamily="34" charset="0"/>
              </a:rPr>
              <a:t>69</a:t>
            </a:fld>
            <a:endParaRPr lang="en-US" dirty="0">
              <a:latin typeface="Calibri" panose="020F0502020204030204" pitchFamily="34" charset="0"/>
            </a:endParaRPr>
          </a:p>
        </p:txBody>
      </p:sp>
      <p:cxnSp>
        <p:nvCxnSpPr>
          <p:cNvPr id="28" name="Straight Connector 27"/>
          <p:cNvCxnSpPr/>
          <p:nvPr/>
        </p:nvCxnSpPr>
        <p:spPr>
          <a:xfrm>
            <a:off x="140368" y="5334000"/>
            <a:ext cx="8686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8600" y="2514600"/>
            <a:ext cx="8686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03620" y="2607557"/>
            <a:ext cx="2151935" cy="646331"/>
          </a:xfrm>
          <a:prstGeom prst="rect">
            <a:avLst/>
          </a:prstGeom>
          <a:noFill/>
        </p:spPr>
        <p:txBody>
          <a:bodyPr wrap="none" rtlCol="0">
            <a:spAutoFit/>
          </a:bodyPr>
          <a:lstStyle/>
          <a:p>
            <a:pPr algn="ctr"/>
            <a:r>
              <a:rPr lang="en-US" dirty="0">
                <a:solidFill>
                  <a:schemeClr val="accent2"/>
                </a:solidFill>
                <a:latin typeface="Tw Cen MT" panose="020B0602020104020603" pitchFamily="34" charset="77"/>
              </a:rPr>
              <a:t>Partial Homomorphic </a:t>
            </a:r>
            <a:br>
              <a:rPr lang="en-US" dirty="0">
                <a:solidFill>
                  <a:schemeClr val="accent2"/>
                </a:solidFill>
                <a:latin typeface="Tw Cen MT" panose="020B0602020104020603" pitchFamily="34" charset="77"/>
              </a:rPr>
            </a:br>
            <a:r>
              <a:rPr lang="en-US" dirty="0">
                <a:solidFill>
                  <a:schemeClr val="accent2"/>
                </a:solidFill>
                <a:latin typeface="Tw Cen MT" panose="020B0602020104020603" pitchFamily="34" charset="77"/>
              </a:rPr>
              <a:t>Encryption</a:t>
            </a:r>
          </a:p>
        </p:txBody>
      </p:sp>
      <p:sp>
        <p:nvSpPr>
          <p:cNvPr id="31" name="Rectangle 30"/>
          <p:cNvSpPr/>
          <p:nvPr/>
        </p:nvSpPr>
        <p:spPr>
          <a:xfrm>
            <a:off x="4720875" y="2557804"/>
            <a:ext cx="4191000" cy="2726956"/>
          </a:xfrm>
          <a:prstGeom prst="rect">
            <a:avLst/>
          </a:prstGeom>
          <a:solidFill>
            <a:srgbClr val="00B05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w Cen MT" panose="020B0602020104020603" pitchFamily="34" charset="77"/>
            </a:endParaRPr>
          </a:p>
        </p:txBody>
      </p:sp>
      <p:sp>
        <p:nvSpPr>
          <p:cNvPr id="33" name="Rectangle 32"/>
          <p:cNvSpPr/>
          <p:nvPr/>
        </p:nvSpPr>
        <p:spPr>
          <a:xfrm>
            <a:off x="140368" y="5400893"/>
            <a:ext cx="8775032" cy="1228507"/>
          </a:xfrm>
          <a:prstGeom prst="rect">
            <a:avLst/>
          </a:prstGeom>
          <a:solidFill>
            <a:srgbClr val="00B05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4" name="Rectangle 33"/>
          <p:cNvSpPr/>
          <p:nvPr/>
        </p:nvSpPr>
        <p:spPr>
          <a:xfrm>
            <a:off x="128378" y="2545511"/>
            <a:ext cx="4431632" cy="2726956"/>
          </a:xfrm>
          <a:prstGeom prst="rect">
            <a:avLst/>
          </a:prstGeom>
          <a:solidFill>
            <a:srgbClr val="FF9933">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w Cen MT" panose="020B0602020104020603" pitchFamily="34" charset="77"/>
            </a:endParaRPr>
          </a:p>
        </p:txBody>
      </p:sp>
      <p:sp>
        <p:nvSpPr>
          <p:cNvPr id="37" name="Rectangle 36"/>
          <p:cNvSpPr/>
          <p:nvPr/>
        </p:nvSpPr>
        <p:spPr>
          <a:xfrm>
            <a:off x="155608" y="1162544"/>
            <a:ext cx="8775032" cy="1295400"/>
          </a:xfrm>
          <a:prstGeom prst="rect">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7" name="Date Placeholder 16">
            <a:extLst>
              <a:ext uri="{FF2B5EF4-FFF2-40B4-BE49-F238E27FC236}">
                <a16:creationId xmlns:a16="http://schemas.microsoft.com/office/drawing/2014/main" id="{7F3A0F82-0029-A940-8270-C6C12BC42F14}"/>
              </a:ext>
            </a:extLst>
          </p:cNvPr>
          <p:cNvSpPr>
            <a:spLocks noGrp="1"/>
          </p:cNvSpPr>
          <p:nvPr>
            <p:ph type="dt" sz="half" idx="10"/>
          </p:nvPr>
        </p:nvSpPr>
        <p:spPr/>
        <p:txBody>
          <a:bodyPr/>
          <a:lstStyle/>
          <a:p>
            <a:r>
              <a:rPr lang="en-US"/>
              <a:t>2019</a:t>
            </a:r>
            <a:endParaRPr lang="en-US" dirty="0"/>
          </a:p>
        </p:txBody>
      </p:sp>
      <p:sp>
        <p:nvSpPr>
          <p:cNvPr id="19" name="Footer Placeholder 18">
            <a:extLst>
              <a:ext uri="{FF2B5EF4-FFF2-40B4-BE49-F238E27FC236}">
                <a16:creationId xmlns:a16="http://schemas.microsoft.com/office/drawing/2014/main" id="{7097B733-CC6C-4D4C-A58F-B6CE26BDCB85}"/>
              </a:ext>
            </a:extLst>
          </p:cNvPr>
          <p:cNvSpPr>
            <a:spLocks noGrp="1"/>
          </p:cNvSpPr>
          <p:nvPr>
            <p:ph type="ftr" sz="quarter" idx="11"/>
          </p:nvPr>
        </p:nvSpPr>
        <p:spPr/>
        <p:txBody>
          <a:bodyPr/>
          <a:lstStyle/>
          <a:p>
            <a:r>
              <a:rPr lang="en-US"/>
              <a:t>Cloud Security - Nuno Santos</a:t>
            </a:r>
            <a:endParaRPr lang="en-US" dirty="0"/>
          </a:p>
        </p:txBody>
      </p:sp>
      <p:sp>
        <p:nvSpPr>
          <p:cNvPr id="21" name="TextBox 20">
            <a:extLst>
              <a:ext uri="{FF2B5EF4-FFF2-40B4-BE49-F238E27FC236}">
                <a16:creationId xmlns:a16="http://schemas.microsoft.com/office/drawing/2014/main" id="{FAB04CB8-402A-4640-8E9D-0112E83F636D}"/>
              </a:ext>
            </a:extLst>
          </p:cNvPr>
          <p:cNvSpPr txBox="1"/>
          <p:nvPr/>
        </p:nvSpPr>
        <p:spPr>
          <a:xfrm>
            <a:off x="433599" y="1605270"/>
            <a:ext cx="1774588" cy="461665"/>
          </a:xfrm>
          <a:prstGeom prst="rect">
            <a:avLst/>
          </a:prstGeom>
          <a:noFill/>
        </p:spPr>
        <p:txBody>
          <a:bodyPr wrap="none" rtlCol="0">
            <a:spAutoFit/>
          </a:bodyPr>
          <a:lstStyle/>
          <a:p>
            <a:r>
              <a:rPr lang="en-US" sz="2400" b="1" dirty="0" err="1">
                <a:latin typeface="Tw Cen MT" panose="020B0602020104020603" pitchFamily="34" charset="77"/>
              </a:rPr>
              <a:t>Impraticável</a:t>
            </a:r>
            <a:endParaRPr lang="en-US" sz="2400" b="1" dirty="0">
              <a:latin typeface="Tw Cen MT" panose="020B0602020104020603" pitchFamily="34" charset="77"/>
            </a:endParaRPr>
          </a:p>
        </p:txBody>
      </p:sp>
      <p:sp>
        <p:nvSpPr>
          <p:cNvPr id="40" name="TextBox 39">
            <a:extLst>
              <a:ext uri="{FF2B5EF4-FFF2-40B4-BE49-F238E27FC236}">
                <a16:creationId xmlns:a16="http://schemas.microsoft.com/office/drawing/2014/main" id="{CE8F2300-FC4F-EE42-851E-BDAF71EAB210}"/>
              </a:ext>
            </a:extLst>
          </p:cNvPr>
          <p:cNvSpPr txBox="1"/>
          <p:nvPr/>
        </p:nvSpPr>
        <p:spPr>
          <a:xfrm>
            <a:off x="417736" y="4673501"/>
            <a:ext cx="1544012" cy="461665"/>
          </a:xfrm>
          <a:prstGeom prst="rect">
            <a:avLst/>
          </a:prstGeom>
          <a:noFill/>
        </p:spPr>
        <p:txBody>
          <a:bodyPr wrap="none" rtlCol="0">
            <a:spAutoFit/>
          </a:bodyPr>
          <a:lstStyle/>
          <a:p>
            <a:r>
              <a:rPr lang="en-US" sz="2400" b="1" dirty="0" err="1">
                <a:latin typeface="Tw Cen MT" panose="020B0602020104020603" pitchFamily="34" charset="77"/>
              </a:rPr>
              <a:t>Muito</a:t>
            </a:r>
            <a:r>
              <a:rPr lang="en-US" sz="2400" b="1" dirty="0">
                <a:latin typeface="Tw Cen MT" panose="020B0602020104020603" pitchFamily="34" charset="77"/>
              </a:rPr>
              <a:t> </a:t>
            </a:r>
            <a:r>
              <a:rPr lang="en-US" sz="2400" b="1" dirty="0" err="1">
                <a:latin typeface="Tw Cen MT" panose="020B0602020104020603" pitchFamily="34" charset="77"/>
              </a:rPr>
              <a:t>caro</a:t>
            </a:r>
            <a:endParaRPr lang="en-US" sz="2400" b="1" dirty="0">
              <a:latin typeface="Tw Cen MT" panose="020B0602020104020603" pitchFamily="34" charset="77"/>
            </a:endParaRPr>
          </a:p>
        </p:txBody>
      </p:sp>
      <p:sp>
        <p:nvSpPr>
          <p:cNvPr id="41" name="TextBox 40">
            <a:extLst>
              <a:ext uri="{FF2B5EF4-FFF2-40B4-BE49-F238E27FC236}">
                <a16:creationId xmlns:a16="http://schemas.microsoft.com/office/drawing/2014/main" id="{E1A2B2F9-1F5C-BD48-B5D5-D06AD3E40661}"/>
              </a:ext>
            </a:extLst>
          </p:cNvPr>
          <p:cNvSpPr txBox="1"/>
          <p:nvPr/>
        </p:nvSpPr>
        <p:spPr>
          <a:xfrm>
            <a:off x="7101372" y="5710535"/>
            <a:ext cx="1450782" cy="461665"/>
          </a:xfrm>
          <a:prstGeom prst="rect">
            <a:avLst/>
          </a:prstGeom>
          <a:noFill/>
        </p:spPr>
        <p:txBody>
          <a:bodyPr wrap="none" rtlCol="0">
            <a:spAutoFit/>
          </a:bodyPr>
          <a:lstStyle/>
          <a:p>
            <a:r>
              <a:rPr lang="en-US" sz="2400" b="1" dirty="0" err="1">
                <a:latin typeface="Tw Cen MT" panose="020B0602020104020603" pitchFamily="34" charset="77"/>
              </a:rPr>
              <a:t>Praticável</a:t>
            </a:r>
            <a:endParaRPr lang="en-US" sz="2400" b="1" dirty="0">
              <a:latin typeface="Tw Cen MT" panose="020B0602020104020603" pitchFamily="34" charset="77"/>
            </a:endParaRPr>
          </a:p>
        </p:txBody>
      </p:sp>
      <p:sp>
        <p:nvSpPr>
          <p:cNvPr id="43" name="Title 42">
            <a:extLst>
              <a:ext uri="{FF2B5EF4-FFF2-40B4-BE49-F238E27FC236}">
                <a16:creationId xmlns:a16="http://schemas.microsoft.com/office/drawing/2014/main" id="{49FC0F5D-D8FE-194E-895D-13891881189A}"/>
              </a:ext>
            </a:extLst>
          </p:cNvPr>
          <p:cNvSpPr>
            <a:spLocks noGrp="1"/>
          </p:cNvSpPr>
          <p:nvPr>
            <p:ph type="title"/>
          </p:nvPr>
        </p:nvSpPr>
        <p:spPr/>
        <p:txBody>
          <a:bodyPr/>
          <a:lstStyle/>
          <a:p>
            <a:r>
              <a:rPr lang="en-US" dirty="0" err="1"/>
              <a:t>Esquemas</a:t>
            </a:r>
            <a:r>
              <a:rPr lang="en-US" dirty="0"/>
              <a:t> de </a:t>
            </a:r>
            <a:r>
              <a:rPr lang="en-US" dirty="0" err="1"/>
              <a:t>encriptação</a:t>
            </a:r>
            <a:r>
              <a:rPr lang="en-US" dirty="0"/>
              <a:t> </a:t>
            </a:r>
            <a:r>
              <a:rPr lang="en-US" dirty="0" err="1"/>
              <a:t>homomórfica</a:t>
            </a:r>
            <a:endParaRPr lang="en-US" dirty="0"/>
          </a:p>
        </p:txBody>
      </p:sp>
    </p:spTree>
    <p:extLst>
      <p:ext uri="{BB962C8B-B14F-4D97-AF65-F5344CB8AC3E}">
        <p14:creationId xmlns:p14="http://schemas.microsoft.com/office/powerpoint/2010/main" val="1421032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FB1C5-973F-EF46-8DF2-273112D1EB99}"/>
              </a:ext>
            </a:extLst>
          </p:cNvPr>
          <p:cNvSpPr>
            <a:spLocks noGrp="1"/>
          </p:cNvSpPr>
          <p:nvPr>
            <p:ph type="title"/>
          </p:nvPr>
        </p:nvSpPr>
        <p:spPr/>
        <p:txBody>
          <a:bodyPr/>
          <a:lstStyle/>
          <a:p>
            <a:r>
              <a:rPr lang="en-US" dirty="0" err="1"/>
              <a:t>Porque</a:t>
            </a:r>
            <a:r>
              <a:rPr lang="en-US" dirty="0"/>
              <a:t> </a:t>
            </a:r>
            <a:r>
              <a:rPr lang="en-US" dirty="0" err="1"/>
              <a:t>é</a:t>
            </a:r>
            <a:r>
              <a:rPr lang="en-US" dirty="0"/>
              <a:t> que </a:t>
            </a:r>
            <a:r>
              <a:rPr lang="en-US" dirty="0" err="1"/>
              <a:t>os</a:t>
            </a:r>
            <a:r>
              <a:rPr lang="en-US" dirty="0"/>
              <a:t> </a:t>
            </a:r>
            <a:r>
              <a:rPr lang="en-US" dirty="0" err="1"/>
              <a:t>clientes</a:t>
            </a:r>
            <a:r>
              <a:rPr lang="en-US" dirty="0"/>
              <a:t> </a:t>
            </a:r>
            <a:r>
              <a:rPr lang="en-US" dirty="0" err="1"/>
              <a:t>usam</a:t>
            </a:r>
            <a:r>
              <a:rPr lang="en-US" dirty="0"/>
              <a:t> a cloud?</a:t>
            </a:r>
          </a:p>
        </p:txBody>
      </p:sp>
      <p:sp>
        <p:nvSpPr>
          <p:cNvPr id="3" name="Date Placeholder 2">
            <a:extLst>
              <a:ext uri="{FF2B5EF4-FFF2-40B4-BE49-F238E27FC236}">
                <a16:creationId xmlns:a16="http://schemas.microsoft.com/office/drawing/2014/main" id="{C174990F-D0FF-E142-834F-8604259E6145}"/>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87BC5EA4-C0F6-5045-AE89-5063583454DA}"/>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AC1BD4A4-DD1D-7C49-9B25-9F6627E75800}"/>
              </a:ext>
            </a:extLst>
          </p:cNvPr>
          <p:cNvSpPr>
            <a:spLocks noGrp="1"/>
          </p:cNvSpPr>
          <p:nvPr>
            <p:ph type="sldNum" sz="quarter" idx="12"/>
          </p:nvPr>
        </p:nvSpPr>
        <p:spPr/>
        <p:txBody>
          <a:bodyPr/>
          <a:lstStyle/>
          <a:p>
            <a:fld id="{BAFC06C6-5388-EF48-9B75-F2C2BBFC0E68}" type="slidenum">
              <a:rPr lang="en-US" smtClean="0"/>
              <a:t>7</a:t>
            </a:fld>
            <a:endParaRPr lang="en-US" dirty="0"/>
          </a:p>
        </p:txBody>
      </p:sp>
      <p:pic>
        <p:nvPicPr>
          <p:cNvPr id="7" name="Picture 2">
            <a:extLst>
              <a:ext uri="{FF2B5EF4-FFF2-40B4-BE49-F238E27FC236}">
                <a16:creationId xmlns:a16="http://schemas.microsoft.com/office/drawing/2014/main" id="{86162744-340B-344C-B0A4-EC8C24DA0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733550"/>
            <a:ext cx="7905750" cy="33909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Content Placeholder 2">
            <a:extLst>
              <a:ext uri="{FF2B5EF4-FFF2-40B4-BE49-F238E27FC236}">
                <a16:creationId xmlns:a16="http://schemas.microsoft.com/office/drawing/2014/main" id="{4A4B1FFE-7C46-DC43-875F-FA72A781794A}"/>
              </a:ext>
            </a:extLst>
          </p:cNvPr>
          <p:cNvSpPr txBox="1">
            <a:spLocks/>
          </p:cNvSpPr>
          <p:nvPr/>
        </p:nvSpPr>
        <p:spPr bwMode="auto">
          <a:xfrm>
            <a:off x="685800" y="5638800"/>
            <a:ext cx="7772400" cy="284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a:solidFill>
                  <a:schemeClr val="tx1"/>
                </a:solidFill>
                <a:latin typeface="Times" pitchFamily="-84" charset="0"/>
                <a:ea typeface="Osaka" pitchFamily="-84" charset="-128"/>
              </a:defRPr>
            </a:lvl1pPr>
            <a:lvl2pPr marL="742950" indent="-285750">
              <a:defRPr sz="2400">
                <a:solidFill>
                  <a:schemeClr val="tx1"/>
                </a:solidFill>
                <a:latin typeface="Times" pitchFamily="-84" charset="0"/>
                <a:ea typeface="Osaka" pitchFamily="-84" charset="-128"/>
              </a:defRPr>
            </a:lvl2pPr>
            <a:lvl3pPr marL="1143000" indent="-228600">
              <a:defRPr sz="2400">
                <a:solidFill>
                  <a:schemeClr val="tx1"/>
                </a:solidFill>
                <a:latin typeface="Times" pitchFamily="-84" charset="0"/>
                <a:ea typeface="Osaka" pitchFamily="-84" charset="-128"/>
              </a:defRPr>
            </a:lvl3pPr>
            <a:lvl4pPr marL="1600200" indent="-228600">
              <a:defRPr sz="2400">
                <a:solidFill>
                  <a:schemeClr val="tx1"/>
                </a:solidFill>
                <a:latin typeface="Times" pitchFamily="-84" charset="0"/>
                <a:ea typeface="Osaka" pitchFamily="-84" charset="-128"/>
              </a:defRPr>
            </a:lvl4pPr>
            <a:lvl5pPr marL="2057400" indent="-228600">
              <a:defRPr sz="2400">
                <a:solidFill>
                  <a:schemeClr val="tx1"/>
                </a:solidFill>
                <a:latin typeface="Times" pitchFamily="-84" charset="0"/>
                <a:ea typeface="Osaka" pitchFamily="-84" charset="-128"/>
              </a:defRPr>
            </a:lvl5pPr>
            <a:lvl6pPr marL="2514600" indent="-228600" eaLnBrk="0" fontAlgn="base" hangingPunct="0">
              <a:spcBef>
                <a:spcPct val="0"/>
              </a:spcBef>
              <a:spcAft>
                <a:spcPct val="0"/>
              </a:spcAft>
              <a:defRPr sz="2400">
                <a:solidFill>
                  <a:schemeClr val="tx1"/>
                </a:solidFill>
                <a:latin typeface="Times" pitchFamily="-84" charset="0"/>
                <a:ea typeface="Osaka" pitchFamily="-84" charset="-128"/>
              </a:defRPr>
            </a:lvl6pPr>
            <a:lvl7pPr marL="2971800" indent="-228600" eaLnBrk="0" fontAlgn="base" hangingPunct="0">
              <a:spcBef>
                <a:spcPct val="0"/>
              </a:spcBef>
              <a:spcAft>
                <a:spcPct val="0"/>
              </a:spcAft>
              <a:defRPr sz="2400">
                <a:solidFill>
                  <a:schemeClr val="tx1"/>
                </a:solidFill>
                <a:latin typeface="Times" pitchFamily="-84" charset="0"/>
                <a:ea typeface="Osaka" pitchFamily="-84" charset="-128"/>
              </a:defRPr>
            </a:lvl7pPr>
            <a:lvl8pPr marL="3429000" indent="-228600" eaLnBrk="0" fontAlgn="base" hangingPunct="0">
              <a:spcBef>
                <a:spcPct val="0"/>
              </a:spcBef>
              <a:spcAft>
                <a:spcPct val="0"/>
              </a:spcAft>
              <a:defRPr sz="2400">
                <a:solidFill>
                  <a:schemeClr val="tx1"/>
                </a:solidFill>
                <a:latin typeface="Times" pitchFamily="-84" charset="0"/>
                <a:ea typeface="Osaka" pitchFamily="-84" charset="-128"/>
              </a:defRPr>
            </a:lvl8pPr>
            <a:lvl9pPr marL="3886200" indent="-228600" eaLnBrk="0" fontAlgn="base" hangingPunct="0">
              <a:spcBef>
                <a:spcPct val="0"/>
              </a:spcBef>
              <a:spcAft>
                <a:spcPct val="0"/>
              </a:spcAft>
              <a:defRPr sz="2400">
                <a:solidFill>
                  <a:schemeClr val="tx1"/>
                </a:solidFill>
                <a:latin typeface="Times" pitchFamily="-84" charset="0"/>
                <a:ea typeface="Osaka" pitchFamily="-84" charset="-128"/>
              </a:defRPr>
            </a:lvl9pPr>
          </a:lstStyle>
          <a:p>
            <a:pPr>
              <a:spcBef>
                <a:spcPct val="20000"/>
              </a:spcBef>
              <a:buClr>
                <a:srgbClr val="005481"/>
              </a:buClr>
              <a:buFont typeface="Times" pitchFamily="-84" charset="0"/>
              <a:buNone/>
              <a:defRPr/>
            </a:pPr>
            <a:r>
              <a:rPr lang="en-US" altLang="en-US" sz="1600">
                <a:latin typeface="Arial" pitchFamily="34" charset="0"/>
              </a:rPr>
              <a:t>KPMG International</a:t>
            </a:r>
            <a:r>
              <a:rPr lang="ja-JP" altLang="en-US" sz="1600">
                <a:latin typeface="Arial" pitchFamily="34" charset="0"/>
              </a:rPr>
              <a:t>’</a:t>
            </a:r>
            <a:r>
              <a:rPr lang="en-US" altLang="ja-JP" sz="1600">
                <a:latin typeface="Arial" pitchFamily="34" charset="0"/>
              </a:rPr>
              <a:t>s 2012 Global Cloud Provider Survey (n=179)</a:t>
            </a:r>
            <a:endParaRPr lang="en-US" altLang="en-US" sz="1600">
              <a:latin typeface="Arial" pitchFamily="34" charset="0"/>
            </a:endParaRPr>
          </a:p>
        </p:txBody>
      </p:sp>
    </p:spTree>
    <p:extLst>
      <p:ext uri="{BB962C8B-B14F-4D97-AF65-F5344CB8AC3E}">
        <p14:creationId xmlns:p14="http://schemas.microsoft.com/office/powerpoint/2010/main" val="4481999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2862361050"/>
                  </p:ext>
                </p:extLst>
              </p:nvPr>
            </p:nvGraphicFramePr>
            <p:xfrm>
              <a:off x="1447800" y="1831975"/>
              <a:ext cx="6096000" cy="3759200"/>
            </p:xfrm>
            <a:graphic>
              <a:graphicData uri="http://schemas.openxmlformats.org/drawingml/2006/table">
                <a:tbl>
                  <a:tblPr>
                    <a:tableStyleId>{2D5ABB26-0587-4C30-8999-92F81FD0307C}</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939800">
                    <a:tc>
                      <a:txBody>
                        <a:bodyPr/>
                        <a:lstStyle/>
                        <a:p>
                          <a:pPr lvl="0" algn="ctr"/>
                          <a:r>
                            <a:rPr lang="en-US" sz="2000" dirty="0">
                              <a:latin typeface="Tw Cen MT" panose="020B0602020104020603" pitchFamily="34" charset="77"/>
                            </a:rPr>
                            <a:t>Scheme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Space for</a:t>
                          </a:r>
                          <a:r>
                            <a:rPr lang="en-US" sz="2000" baseline="0" dirty="0">
                              <a:latin typeface="Tw Cen MT" panose="020B0602020104020603" pitchFamily="34" charset="77"/>
                            </a:rPr>
                            <a:t> 1 integer (bits)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Time for 1 operation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0"/>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smtClean="0">
                                        <a:latin typeface="Cambria Math" panose="02040503050406030204" pitchFamily="18" charset="0"/>
                                      </a:rPr>
                                      <m:t>14</m:t>
                                    </m:r>
                                  </m:sup>
                                </m:sSup>
                              </m:oMath>
                            </m:oMathPara>
                          </a14:m>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Cosmic time</a:t>
                          </a:r>
                          <a:r>
                            <a:rPr lang="en-US" sz="2000" baseline="0" dirty="0">
                              <a:latin typeface="Tw Cen MT" panose="020B0602020104020603" pitchFamily="34" charset="77"/>
                            </a:rPr>
                            <a:t> scales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1"/>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2048</m:t>
                                </m:r>
                              </m:oMath>
                            </m:oMathPara>
                          </a14:m>
                          <a:endParaRPr lang="en-US" sz="24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 xmlns:m="http://schemas.openxmlformats.org/officeDocument/2006/math">
                              <m:r>
                                <a:rPr lang="en-US" sz="2000" smtClean="0">
                                  <a:latin typeface="Cambria Math" panose="02040503050406030204" pitchFamily="18" charset="0"/>
                                </a:rPr>
                                <m:t>≈ </m:t>
                              </m:r>
                            </m:oMath>
                          </a14:m>
                          <a:r>
                            <a:rPr lang="en-US" sz="2000" dirty="0">
                              <a:latin typeface="Tw Cen MT" panose="020B0602020104020603" pitchFamily="34" charset="77"/>
                            </a:rPr>
                            <a:t>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2"/>
                      </a:ext>
                    </a:extLst>
                  </a:tr>
                  <a:tr h="939800">
                    <a:tc>
                      <a:txBody>
                        <a:bodyPr/>
                        <a:lstStyle/>
                        <a:p>
                          <a:pPr lvl="1" algn="l"/>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128</m:t>
                                </m:r>
                              </m:oMath>
                            </m:oMathPara>
                          </a14:m>
                          <a:endParaRPr lang="en-US" sz="24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 xmlns:m="http://schemas.openxmlformats.org/officeDocument/2006/math">
                              <m:r>
                                <a:rPr lang="en-US" sz="2000" smtClean="0">
                                  <a:latin typeface="Cambria Math" panose="02040503050406030204" pitchFamily="18" charset="0"/>
                                </a:rPr>
                                <m:t>≈ </m:t>
                              </m:r>
                              <m:r>
                                <a:rPr lang="en-US" sz="2000" i="1" dirty="0" smtClean="0">
                                  <a:latin typeface="Cambria Math" panose="02040503050406030204" pitchFamily="18" charset="0"/>
                                </a:rPr>
                                <m:t>µ</m:t>
                              </m:r>
                            </m:oMath>
                          </a14:m>
                          <a:r>
                            <a:rPr lang="en-US" sz="2000" dirty="0">
                              <a:latin typeface="Tw Cen MT" panose="020B0602020104020603" pitchFamily="34" charset="77"/>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3"/>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2862361050"/>
                  </p:ext>
                </p:extLst>
              </p:nvPr>
            </p:nvGraphicFramePr>
            <p:xfrm>
              <a:off x="1447800" y="1831975"/>
              <a:ext cx="6096000" cy="3759200"/>
            </p:xfrm>
            <a:graphic>
              <a:graphicData uri="http://schemas.openxmlformats.org/drawingml/2006/table">
                <a:tbl>
                  <a:tblPr>
                    <a:tableStyleId>{2D5ABB26-0587-4C30-8999-92F81FD0307C}</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939800">
                    <a:tc>
                      <a:txBody>
                        <a:bodyPr/>
                        <a:lstStyle/>
                        <a:p>
                          <a:pPr lvl="0" algn="ctr"/>
                          <a:r>
                            <a:rPr lang="en-US" sz="2000" dirty="0">
                              <a:latin typeface="Tw Cen MT" panose="020B0602020104020603" pitchFamily="34" charset="77"/>
                            </a:rPr>
                            <a:t>Scheme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Space for</a:t>
                          </a:r>
                          <a:r>
                            <a:rPr lang="en-US" sz="2000" baseline="0" dirty="0">
                              <a:latin typeface="Tw Cen MT" panose="020B0602020104020603" pitchFamily="34" charset="77"/>
                            </a:rPr>
                            <a:t> 1 integer (bits)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Time for 1 operation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0"/>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101250" t="-101333" r="-100625" b="-197333"/>
                          </a:stretch>
                        </a:blipFill>
                      </a:tcPr>
                    </a:tc>
                    <a:tc>
                      <a:txBody>
                        <a:bodyPr/>
                        <a:lstStyle/>
                        <a:p>
                          <a:pPr lvl="0" algn="ctr"/>
                          <a:r>
                            <a:rPr lang="en-US" sz="2000" dirty="0">
                              <a:latin typeface="Tw Cen MT" panose="020B0602020104020603" pitchFamily="34" charset="77"/>
                            </a:rPr>
                            <a:t>Cosmic time</a:t>
                          </a:r>
                          <a:r>
                            <a:rPr lang="en-US" sz="2000" baseline="0" dirty="0">
                              <a:latin typeface="Tw Cen MT" panose="020B0602020104020603" pitchFamily="34" charset="77"/>
                            </a:rPr>
                            <a:t> scales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1"/>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101250" t="-204054" r="-100625" b="-1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201250" t="-204054" r="-625" b="-100000"/>
                          </a:stretch>
                        </a:blipFill>
                      </a:tcPr>
                    </a:tc>
                    <a:extLst>
                      <a:ext uri="{0D108BD9-81ED-4DB2-BD59-A6C34878D82A}">
                        <a16:rowId xmlns:a16="http://schemas.microsoft.com/office/drawing/2014/main" val="10002"/>
                      </a:ext>
                    </a:extLst>
                  </a:tr>
                  <a:tr h="939800">
                    <a:tc>
                      <a:txBody>
                        <a:bodyPr/>
                        <a:lstStyle/>
                        <a:p>
                          <a:pPr lvl="1" algn="l"/>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101250" t="-304054" r="-10062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201250" t="-304054" r="-625"/>
                          </a:stretch>
                        </a:blipFill>
                      </a:tcPr>
                    </a:tc>
                    <a:extLst>
                      <a:ext uri="{0D108BD9-81ED-4DB2-BD59-A6C34878D82A}">
                        <a16:rowId xmlns:a16="http://schemas.microsoft.com/office/drawing/2014/main" val="10003"/>
                      </a:ext>
                    </a:extLst>
                  </a:tr>
                </a:tbl>
              </a:graphicData>
            </a:graphic>
          </p:graphicFrame>
        </mc:Fallback>
      </mc:AlternateContent>
      <p:sp>
        <p:nvSpPr>
          <p:cNvPr id="4" name="Rectangle 3"/>
          <p:cNvSpPr/>
          <p:nvPr/>
        </p:nvSpPr>
        <p:spPr>
          <a:xfrm>
            <a:off x="1447800" y="4651375"/>
            <a:ext cx="2057400" cy="914400"/>
          </a:xfrm>
          <a:prstGeom prst="rect">
            <a:avLst/>
          </a:prstGeom>
          <a:solidFill>
            <a:srgbClr val="00B05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95000"/>
                    <a:lumOff val="5000"/>
                  </a:schemeClr>
                </a:solidFill>
                <a:latin typeface="Tw Cen MT" panose="020B0602020104020603" pitchFamily="34" charset="77"/>
              </a:rPr>
              <a:t>Deterministic</a:t>
            </a:r>
            <a:br>
              <a:rPr lang="en-US" sz="2000" dirty="0">
                <a:solidFill>
                  <a:schemeClr val="tx1">
                    <a:lumMod val="95000"/>
                    <a:lumOff val="5000"/>
                  </a:schemeClr>
                </a:solidFill>
                <a:latin typeface="Tw Cen MT" panose="020B0602020104020603" pitchFamily="34" charset="77"/>
              </a:rPr>
            </a:br>
            <a:r>
              <a:rPr lang="en-US" sz="2000" dirty="0">
                <a:solidFill>
                  <a:schemeClr val="tx1">
                    <a:lumMod val="95000"/>
                    <a:lumOff val="5000"/>
                  </a:schemeClr>
                </a:solidFill>
                <a:latin typeface="Tw Cen MT" panose="020B0602020104020603" pitchFamily="34" charset="77"/>
              </a:rPr>
              <a:t>Order-preserving</a:t>
            </a:r>
          </a:p>
        </p:txBody>
      </p:sp>
      <p:sp>
        <p:nvSpPr>
          <p:cNvPr id="5" name="Rectangle 4"/>
          <p:cNvSpPr/>
          <p:nvPr/>
        </p:nvSpPr>
        <p:spPr>
          <a:xfrm>
            <a:off x="1447800" y="3698875"/>
            <a:ext cx="2057400" cy="914400"/>
          </a:xfrm>
          <a:prstGeom prst="rect">
            <a:avLst/>
          </a:prstGeom>
          <a:solidFill>
            <a:srgbClr val="FF9933">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lumMod val="95000"/>
                    <a:lumOff val="5000"/>
                  </a:schemeClr>
                </a:solidFill>
                <a:latin typeface="Tw Cen MT" panose="020B0602020104020603" pitchFamily="34" charset="77"/>
              </a:rPr>
              <a:t>Paillier</a:t>
            </a:r>
            <a:br>
              <a:rPr lang="en-US" sz="2000" dirty="0">
                <a:solidFill>
                  <a:schemeClr val="tx1">
                    <a:lumMod val="95000"/>
                    <a:lumOff val="5000"/>
                  </a:schemeClr>
                </a:solidFill>
                <a:latin typeface="Tw Cen MT" panose="020B0602020104020603" pitchFamily="34" charset="77"/>
              </a:rPr>
            </a:br>
            <a:r>
              <a:rPr lang="en-US" sz="2000" dirty="0" err="1">
                <a:solidFill>
                  <a:schemeClr val="tx1">
                    <a:lumMod val="95000"/>
                    <a:lumOff val="5000"/>
                  </a:schemeClr>
                </a:solidFill>
                <a:latin typeface="Tw Cen MT" panose="020B0602020104020603" pitchFamily="34" charset="77"/>
              </a:rPr>
              <a:t>ElGamal</a:t>
            </a:r>
            <a:endParaRPr lang="en-US" sz="2000" dirty="0">
              <a:solidFill>
                <a:schemeClr val="tx1">
                  <a:lumMod val="95000"/>
                  <a:lumOff val="5000"/>
                </a:schemeClr>
              </a:solidFill>
              <a:latin typeface="Tw Cen MT" panose="020B0602020104020603" pitchFamily="34" charset="77"/>
            </a:endParaRPr>
          </a:p>
        </p:txBody>
      </p:sp>
      <p:sp>
        <p:nvSpPr>
          <p:cNvPr id="6" name="Rectangle 5"/>
          <p:cNvSpPr/>
          <p:nvPr/>
        </p:nvSpPr>
        <p:spPr>
          <a:xfrm>
            <a:off x="1447800" y="2746375"/>
            <a:ext cx="2057400" cy="914400"/>
          </a:xfrm>
          <a:prstGeom prst="rect">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95000"/>
                    <a:lumOff val="5000"/>
                  </a:schemeClr>
                </a:solidFill>
                <a:latin typeface="Tw Cen MT" panose="020B0602020104020603" pitchFamily="34" charset="77"/>
              </a:rPr>
              <a:t>Fully Homomorphic</a:t>
            </a:r>
            <a:br>
              <a:rPr lang="en-US" sz="2000" dirty="0">
                <a:solidFill>
                  <a:schemeClr val="tx1">
                    <a:lumMod val="95000"/>
                    <a:lumOff val="5000"/>
                  </a:schemeClr>
                </a:solidFill>
                <a:latin typeface="Tw Cen MT" panose="020B0602020104020603" pitchFamily="34" charset="77"/>
              </a:rPr>
            </a:br>
            <a:r>
              <a:rPr lang="en-US" sz="2000" dirty="0">
                <a:solidFill>
                  <a:schemeClr val="tx1">
                    <a:lumMod val="95000"/>
                    <a:lumOff val="5000"/>
                  </a:schemeClr>
                </a:solidFill>
                <a:latin typeface="Tw Cen MT" panose="020B0602020104020603" pitchFamily="34" charset="77"/>
              </a:rPr>
              <a:t>Encryption</a:t>
            </a:r>
          </a:p>
        </p:txBody>
      </p:sp>
      <p:sp>
        <p:nvSpPr>
          <p:cNvPr id="7" name="Slide Number Placeholder 6"/>
          <p:cNvSpPr>
            <a:spLocks noGrp="1"/>
          </p:cNvSpPr>
          <p:nvPr>
            <p:ph type="sldNum" sz="quarter" idx="12"/>
          </p:nvPr>
        </p:nvSpPr>
        <p:spPr/>
        <p:txBody>
          <a:bodyPr/>
          <a:lstStyle/>
          <a:p>
            <a:fld id="{BACC0D7D-E0FC-49BF-B4A2-5B13217C58F0}" type="slidenum">
              <a:rPr lang="en-US" smtClean="0"/>
              <a:t>70</a:t>
            </a:fld>
            <a:endParaRPr lang="en-US"/>
          </a:p>
        </p:txBody>
      </p:sp>
      <p:sp>
        <p:nvSpPr>
          <p:cNvPr id="8" name="Date Placeholder 7">
            <a:extLst>
              <a:ext uri="{FF2B5EF4-FFF2-40B4-BE49-F238E27FC236}">
                <a16:creationId xmlns:a16="http://schemas.microsoft.com/office/drawing/2014/main" id="{0D4BC576-5503-E34A-9BB0-73514EA70C6B}"/>
              </a:ext>
            </a:extLst>
          </p:cNvPr>
          <p:cNvSpPr>
            <a:spLocks noGrp="1"/>
          </p:cNvSpPr>
          <p:nvPr>
            <p:ph type="dt" sz="half" idx="10"/>
          </p:nvPr>
        </p:nvSpPr>
        <p:spPr/>
        <p:txBody>
          <a:bodyPr/>
          <a:lstStyle/>
          <a:p>
            <a:r>
              <a:rPr lang="en-US"/>
              <a:t>2019</a:t>
            </a:r>
            <a:endParaRPr lang="en-US" dirty="0"/>
          </a:p>
        </p:txBody>
      </p:sp>
      <p:sp>
        <p:nvSpPr>
          <p:cNvPr id="9" name="Footer Placeholder 8">
            <a:extLst>
              <a:ext uri="{FF2B5EF4-FFF2-40B4-BE49-F238E27FC236}">
                <a16:creationId xmlns:a16="http://schemas.microsoft.com/office/drawing/2014/main" id="{96983DBE-C342-0D42-8E0C-E4239F606CA8}"/>
              </a:ext>
            </a:extLst>
          </p:cNvPr>
          <p:cNvSpPr>
            <a:spLocks noGrp="1"/>
          </p:cNvSpPr>
          <p:nvPr>
            <p:ph type="ftr" sz="quarter" idx="11"/>
          </p:nvPr>
        </p:nvSpPr>
        <p:spPr/>
        <p:txBody>
          <a:bodyPr/>
          <a:lstStyle/>
          <a:p>
            <a:r>
              <a:rPr lang="en-US"/>
              <a:t>Cloud Security - Nuno Santos</a:t>
            </a:r>
            <a:endParaRPr lang="en-US" dirty="0"/>
          </a:p>
        </p:txBody>
      </p:sp>
      <p:sp>
        <p:nvSpPr>
          <p:cNvPr id="11" name="Title 10">
            <a:extLst>
              <a:ext uri="{FF2B5EF4-FFF2-40B4-BE49-F238E27FC236}">
                <a16:creationId xmlns:a16="http://schemas.microsoft.com/office/drawing/2014/main" id="{CC0792E5-2421-AE49-AC70-8DA07BAF0004}"/>
              </a:ext>
            </a:extLst>
          </p:cNvPr>
          <p:cNvSpPr>
            <a:spLocks noGrp="1"/>
          </p:cNvSpPr>
          <p:nvPr>
            <p:ph type="title"/>
          </p:nvPr>
        </p:nvSpPr>
        <p:spPr/>
        <p:txBody>
          <a:bodyPr>
            <a:normAutofit fontScale="90000"/>
          </a:bodyPr>
          <a:lstStyle/>
          <a:p>
            <a:r>
              <a:rPr lang="en-US" dirty="0" err="1"/>
              <a:t>Esquemas</a:t>
            </a:r>
            <a:r>
              <a:rPr lang="en-US" dirty="0"/>
              <a:t> de </a:t>
            </a:r>
            <a:r>
              <a:rPr lang="en-US" dirty="0" err="1"/>
              <a:t>encriptação</a:t>
            </a:r>
            <a:r>
              <a:rPr lang="en-US" dirty="0"/>
              <a:t> </a:t>
            </a:r>
            <a:r>
              <a:rPr lang="en-US" dirty="0" err="1"/>
              <a:t>homomórfica</a:t>
            </a:r>
            <a:r>
              <a:rPr lang="en-US" dirty="0"/>
              <a:t>: Performance</a:t>
            </a:r>
          </a:p>
        </p:txBody>
      </p:sp>
    </p:spTree>
    <p:extLst>
      <p:ext uri="{BB962C8B-B14F-4D97-AF65-F5344CB8AC3E}">
        <p14:creationId xmlns:p14="http://schemas.microsoft.com/office/powerpoint/2010/main" val="28112740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ACC0D7D-E0FC-49BF-B4A2-5B13217C58F0}" type="slidenum">
              <a:rPr lang="en-US" smtClean="0"/>
              <a:t>71</a:t>
            </a:fld>
            <a:endParaRPr lang="en-US"/>
          </a:p>
        </p:txBody>
      </p:sp>
      <p:graphicFrame>
        <p:nvGraphicFramePr>
          <p:cNvPr id="5" name="Table 4"/>
          <p:cNvGraphicFramePr>
            <a:graphicFrameLocks noGrp="1"/>
          </p:cNvGraphicFramePr>
          <p:nvPr>
            <p:extLst/>
          </p:nvPr>
        </p:nvGraphicFramePr>
        <p:xfrm>
          <a:off x="304800" y="2946400"/>
          <a:ext cx="2926080" cy="1854200"/>
        </p:xfrm>
        <a:graphic>
          <a:graphicData uri="http://schemas.openxmlformats.org/drawingml/2006/table">
            <a:tbl>
              <a:tblPr bandRow="1">
                <a:tableStyleId>{5C22544A-7EE6-4342-B048-85BDC9FD1C3A}</a:tableStyleId>
              </a:tblPr>
              <a:tblGrid>
                <a:gridCol w="731520">
                  <a:extLst>
                    <a:ext uri="{9D8B030D-6E8A-4147-A177-3AD203B41FA5}">
                      <a16:colId xmlns:a16="http://schemas.microsoft.com/office/drawing/2014/main" val="20000"/>
                    </a:ext>
                  </a:extLst>
                </a:gridCol>
                <a:gridCol w="731520">
                  <a:extLst>
                    <a:ext uri="{9D8B030D-6E8A-4147-A177-3AD203B41FA5}">
                      <a16:colId xmlns:a16="http://schemas.microsoft.com/office/drawing/2014/main" val="20001"/>
                    </a:ext>
                  </a:extLst>
                </a:gridCol>
                <a:gridCol w="731520">
                  <a:extLst>
                    <a:ext uri="{9D8B030D-6E8A-4147-A177-3AD203B41FA5}">
                      <a16:colId xmlns:a16="http://schemas.microsoft.com/office/drawing/2014/main" val="20002"/>
                    </a:ext>
                  </a:extLst>
                </a:gridCol>
                <a:gridCol w="731520">
                  <a:extLst>
                    <a:ext uri="{9D8B030D-6E8A-4147-A177-3AD203B41FA5}">
                      <a16:colId xmlns:a16="http://schemas.microsoft.com/office/drawing/2014/main" val="20003"/>
                    </a:ext>
                  </a:extLst>
                </a:gridCol>
              </a:tblGrid>
              <a:tr h="370840">
                <a:tc>
                  <a:txBody>
                    <a:bodyPr/>
                    <a:lstStyle/>
                    <a:p>
                      <a:pPr algn="ctr"/>
                      <a:r>
                        <a:rPr lang="en-US" sz="1400" dirty="0">
                          <a:latin typeface="Calibri" panose="020F0502020204030204" pitchFamily="34" charset="0"/>
                        </a:rPr>
                        <a:t>Id</a:t>
                      </a:r>
                    </a:p>
                  </a:txBody>
                  <a:tcPr>
                    <a:solidFill>
                      <a:srgbClr val="FF0000">
                        <a:alpha val="50000"/>
                      </a:srgbClr>
                    </a:solidFill>
                  </a:tcPr>
                </a:tc>
                <a:tc>
                  <a:txBody>
                    <a:bodyPr/>
                    <a:lstStyle/>
                    <a:p>
                      <a:pPr algn="ctr"/>
                      <a:r>
                        <a:rPr lang="en-US" sz="1400" dirty="0">
                          <a:latin typeface="Calibri" panose="020F0502020204030204" pitchFamily="34" charset="0"/>
                        </a:rPr>
                        <a:t>SSN</a:t>
                      </a:r>
                    </a:p>
                  </a:txBody>
                  <a:tcPr>
                    <a:solidFill>
                      <a:srgbClr val="FF0000">
                        <a:alpha val="50000"/>
                      </a:srgbClr>
                    </a:solidFill>
                  </a:tcPr>
                </a:tc>
                <a:tc>
                  <a:txBody>
                    <a:bodyPr/>
                    <a:lstStyle/>
                    <a:p>
                      <a:pPr algn="ctr"/>
                      <a:r>
                        <a:rPr lang="en-US" sz="1400" dirty="0">
                          <a:latin typeface="Calibri" panose="020F0502020204030204" pitchFamily="34" charset="0"/>
                        </a:rPr>
                        <a:t>Name</a:t>
                      </a:r>
                    </a:p>
                  </a:txBody>
                  <a:tcPr>
                    <a:solidFill>
                      <a:srgbClr val="FF0000">
                        <a:alpha val="50000"/>
                      </a:srgbClr>
                    </a:solidFill>
                  </a:tcPr>
                </a:tc>
                <a:tc>
                  <a:txBody>
                    <a:bodyPr/>
                    <a:lstStyle/>
                    <a:p>
                      <a:pPr algn="ctr"/>
                      <a:r>
                        <a:rPr lang="en-US" sz="1400" dirty="0">
                          <a:latin typeface="Calibri" panose="020F0502020204030204" pitchFamily="34" charset="0"/>
                        </a:rPr>
                        <a:t>Score</a:t>
                      </a:r>
                    </a:p>
                  </a:txBody>
                  <a:tcPr>
                    <a:solidFill>
                      <a:srgbClr val="FF0000">
                        <a:alpha val="50000"/>
                      </a:srgbClr>
                    </a:solidFill>
                  </a:tcPr>
                </a:tc>
                <a:extLst>
                  <a:ext uri="{0D108BD9-81ED-4DB2-BD59-A6C34878D82A}">
                    <a16:rowId xmlns:a16="http://schemas.microsoft.com/office/drawing/2014/main" val="10000"/>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1"/>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2"/>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3"/>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nvPr>
        </p:nvGraphicFramePr>
        <p:xfrm>
          <a:off x="4175760" y="2946400"/>
          <a:ext cx="4754880" cy="1854200"/>
        </p:xfrm>
        <a:graphic>
          <a:graphicData uri="http://schemas.openxmlformats.org/drawingml/2006/table">
            <a:tbl>
              <a:tblPr bandRow="1">
                <a:tableStyleId>{5C22544A-7EE6-4342-B048-85BDC9FD1C3A}</a:tableStyleId>
              </a:tblPr>
              <a:tblGrid>
                <a:gridCol w="9144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478280">
                  <a:extLst>
                    <a:ext uri="{9D8B030D-6E8A-4147-A177-3AD203B41FA5}">
                      <a16:colId xmlns:a16="http://schemas.microsoft.com/office/drawing/2014/main" val="20003"/>
                    </a:ext>
                  </a:extLst>
                </a:gridCol>
              </a:tblGrid>
              <a:tr h="370840">
                <a:tc>
                  <a:txBody>
                    <a:bodyPr/>
                    <a:lstStyle/>
                    <a:p>
                      <a:pPr algn="ctr"/>
                      <a:r>
                        <a:rPr lang="en-US" sz="1400" dirty="0">
                          <a:latin typeface="Calibri" panose="020F0502020204030204" pitchFamily="34" charset="0"/>
                        </a:rPr>
                        <a:t>Id</a:t>
                      </a:r>
                    </a:p>
                  </a:txBody>
                  <a:tcPr>
                    <a:solidFill>
                      <a:srgbClr val="FF0000">
                        <a:alpha val="50000"/>
                      </a:srgbClr>
                    </a:solidFill>
                  </a:tcPr>
                </a:tc>
                <a:tc>
                  <a:txBody>
                    <a:bodyPr/>
                    <a:lstStyle/>
                    <a:p>
                      <a:pPr algn="ctr"/>
                      <a:r>
                        <a:rPr lang="en-US" sz="1400" dirty="0">
                          <a:latin typeface="Calibri" panose="020F0502020204030204" pitchFamily="34" charset="0"/>
                        </a:rPr>
                        <a:t>SSN_DET</a:t>
                      </a:r>
                    </a:p>
                  </a:txBody>
                  <a:tcPr>
                    <a:solidFill>
                      <a:srgbClr val="00B050">
                        <a:alpha val="50000"/>
                      </a:srgbClr>
                    </a:solidFill>
                  </a:tcPr>
                </a:tc>
                <a:tc>
                  <a:txBody>
                    <a:bodyPr/>
                    <a:lstStyle/>
                    <a:p>
                      <a:pPr algn="ctr"/>
                      <a:r>
                        <a:rPr lang="en-US" sz="1400" dirty="0" err="1">
                          <a:latin typeface="Calibri" panose="020F0502020204030204" pitchFamily="34" charset="0"/>
                        </a:rPr>
                        <a:t>Name_NDET</a:t>
                      </a:r>
                      <a:endParaRPr lang="en-US" sz="1400" dirty="0">
                        <a:latin typeface="Calibri" panose="020F0502020204030204" pitchFamily="34" charset="0"/>
                      </a:endParaRPr>
                    </a:p>
                  </a:txBody>
                  <a:tcPr>
                    <a:solidFill>
                      <a:srgbClr val="00B050">
                        <a:alpha val="80000"/>
                      </a:srgbClr>
                    </a:solidFill>
                  </a:tcPr>
                </a:tc>
                <a:tc>
                  <a:txBody>
                    <a:bodyPr/>
                    <a:lstStyle/>
                    <a:p>
                      <a:pPr algn="ctr"/>
                      <a:r>
                        <a:rPr lang="en-US" sz="1400" dirty="0" err="1">
                          <a:latin typeface="Calibri" panose="020F0502020204030204" pitchFamily="34" charset="0"/>
                        </a:rPr>
                        <a:t>Score_OPE</a:t>
                      </a: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0"/>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1"/>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2"/>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3"/>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4"/>
                  </a:ext>
                </a:extLst>
              </a:tr>
            </a:tbl>
          </a:graphicData>
        </a:graphic>
      </p:graphicFrame>
      <p:sp>
        <p:nvSpPr>
          <p:cNvPr id="8" name="Freeform 7"/>
          <p:cNvSpPr/>
          <p:nvPr/>
        </p:nvSpPr>
        <p:spPr>
          <a:xfrm>
            <a:off x="682752" y="2370328"/>
            <a:ext cx="3950208" cy="573024"/>
          </a:xfrm>
          <a:custGeom>
            <a:avLst/>
            <a:gdLst>
              <a:gd name="connsiteX0" fmla="*/ 0 w 3950208"/>
              <a:gd name="connsiteY0" fmla="*/ 573024 h 573024"/>
              <a:gd name="connsiteX1" fmla="*/ 2182368 w 3950208"/>
              <a:gd name="connsiteY1" fmla="*/ 0 h 573024"/>
              <a:gd name="connsiteX2" fmla="*/ 3950208 w 3950208"/>
              <a:gd name="connsiteY2" fmla="*/ 573024 h 573024"/>
            </a:gdLst>
            <a:ahLst/>
            <a:cxnLst>
              <a:cxn ang="0">
                <a:pos x="connsiteX0" y="connsiteY0"/>
              </a:cxn>
              <a:cxn ang="0">
                <a:pos x="connsiteX1" y="connsiteY1"/>
              </a:cxn>
              <a:cxn ang="0">
                <a:pos x="connsiteX2" y="connsiteY2"/>
              </a:cxn>
            </a:cxnLst>
            <a:rect l="l" t="t" r="r" b="b"/>
            <a:pathLst>
              <a:path w="3950208" h="573024">
                <a:moveTo>
                  <a:pt x="0" y="573024"/>
                </a:moveTo>
                <a:cubicBezTo>
                  <a:pt x="762000" y="286512"/>
                  <a:pt x="1524000" y="0"/>
                  <a:pt x="2182368" y="0"/>
                </a:cubicBezTo>
                <a:cubicBezTo>
                  <a:pt x="2840736" y="0"/>
                  <a:pt x="3395472" y="286512"/>
                  <a:pt x="3950208" y="573024"/>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90600" y="2057400"/>
            <a:ext cx="1002839" cy="369332"/>
          </a:xfrm>
          <a:prstGeom prst="rect">
            <a:avLst/>
          </a:prstGeom>
          <a:noFill/>
        </p:spPr>
        <p:txBody>
          <a:bodyPr wrap="none" rtlCol="0">
            <a:spAutoFit/>
          </a:bodyPr>
          <a:lstStyle/>
          <a:p>
            <a:r>
              <a:rPr lang="en-US" dirty="0">
                <a:latin typeface="Calibri" panose="020F0502020204030204" pitchFamily="34" charset="0"/>
              </a:rPr>
              <a:t>Plaintext</a:t>
            </a:r>
          </a:p>
        </p:txBody>
      </p:sp>
      <p:sp>
        <p:nvSpPr>
          <p:cNvPr id="12" name="Freeform 11"/>
          <p:cNvSpPr/>
          <p:nvPr/>
        </p:nvSpPr>
        <p:spPr>
          <a:xfrm>
            <a:off x="1498702" y="2045732"/>
            <a:ext cx="4140098" cy="897620"/>
          </a:xfrm>
          <a:custGeom>
            <a:avLst/>
            <a:gdLst>
              <a:gd name="connsiteX0" fmla="*/ 0 w 3950208"/>
              <a:gd name="connsiteY0" fmla="*/ 573024 h 573024"/>
              <a:gd name="connsiteX1" fmla="*/ 2182368 w 3950208"/>
              <a:gd name="connsiteY1" fmla="*/ 0 h 573024"/>
              <a:gd name="connsiteX2" fmla="*/ 3950208 w 3950208"/>
              <a:gd name="connsiteY2" fmla="*/ 573024 h 573024"/>
            </a:gdLst>
            <a:ahLst/>
            <a:cxnLst>
              <a:cxn ang="0">
                <a:pos x="connsiteX0" y="connsiteY0"/>
              </a:cxn>
              <a:cxn ang="0">
                <a:pos x="connsiteX1" y="connsiteY1"/>
              </a:cxn>
              <a:cxn ang="0">
                <a:pos x="connsiteX2" y="connsiteY2"/>
              </a:cxn>
            </a:cxnLst>
            <a:rect l="l" t="t" r="r" b="b"/>
            <a:pathLst>
              <a:path w="3950208" h="573024">
                <a:moveTo>
                  <a:pt x="0" y="573024"/>
                </a:moveTo>
                <a:cubicBezTo>
                  <a:pt x="762000" y="286512"/>
                  <a:pt x="1524000" y="0"/>
                  <a:pt x="2182368" y="0"/>
                </a:cubicBezTo>
                <a:cubicBezTo>
                  <a:pt x="2840736" y="0"/>
                  <a:pt x="3395472" y="286512"/>
                  <a:pt x="3950208" y="573024"/>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209800" y="1688068"/>
            <a:ext cx="1438342" cy="369332"/>
          </a:xfrm>
          <a:prstGeom prst="rect">
            <a:avLst/>
          </a:prstGeom>
          <a:noFill/>
        </p:spPr>
        <p:txBody>
          <a:bodyPr wrap="none" rtlCol="0">
            <a:spAutoFit/>
          </a:bodyPr>
          <a:lstStyle/>
          <a:p>
            <a:r>
              <a:rPr lang="en-US" dirty="0">
                <a:latin typeface="Calibri" panose="020F0502020204030204" pitchFamily="34" charset="0"/>
              </a:rPr>
              <a:t>Deterministic</a:t>
            </a:r>
          </a:p>
        </p:txBody>
      </p:sp>
      <p:sp>
        <p:nvSpPr>
          <p:cNvPr id="14" name="Freeform 13"/>
          <p:cNvSpPr/>
          <p:nvPr/>
        </p:nvSpPr>
        <p:spPr>
          <a:xfrm>
            <a:off x="2273808" y="1977660"/>
            <a:ext cx="4432249" cy="957564"/>
          </a:xfrm>
          <a:custGeom>
            <a:avLst/>
            <a:gdLst>
              <a:gd name="connsiteX0" fmla="*/ 0 w 3950208"/>
              <a:gd name="connsiteY0" fmla="*/ 573024 h 573024"/>
              <a:gd name="connsiteX1" fmla="*/ 2182368 w 3950208"/>
              <a:gd name="connsiteY1" fmla="*/ 0 h 573024"/>
              <a:gd name="connsiteX2" fmla="*/ 3950208 w 3950208"/>
              <a:gd name="connsiteY2" fmla="*/ 573024 h 573024"/>
            </a:gdLst>
            <a:ahLst/>
            <a:cxnLst>
              <a:cxn ang="0">
                <a:pos x="connsiteX0" y="connsiteY0"/>
              </a:cxn>
              <a:cxn ang="0">
                <a:pos x="connsiteX1" y="connsiteY1"/>
              </a:cxn>
              <a:cxn ang="0">
                <a:pos x="connsiteX2" y="connsiteY2"/>
              </a:cxn>
            </a:cxnLst>
            <a:rect l="l" t="t" r="r" b="b"/>
            <a:pathLst>
              <a:path w="3950208" h="573024">
                <a:moveTo>
                  <a:pt x="0" y="573024"/>
                </a:moveTo>
                <a:cubicBezTo>
                  <a:pt x="762000" y="286512"/>
                  <a:pt x="1524000" y="0"/>
                  <a:pt x="2182368" y="0"/>
                </a:cubicBezTo>
                <a:cubicBezTo>
                  <a:pt x="2840736" y="0"/>
                  <a:pt x="3395472" y="286512"/>
                  <a:pt x="3950208" y="573024"/>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114800" y="1535668"/>
            <a:ext cx="2191756" cy="369332"/>
          </a:xfrm>
          <a:prstGeom prst="rect">
            <a:avLst/>
          </a:prstGeom>
          <a:noFill/>
        </p:spPr>
        <p:txBody>
          <a:bodyPr wrap="square" rtlCol="0">
            <a:spAutoFit/>
          </a:bodyPr>
          <a:lstStyle/>
          <a:p>
            <a:r>
              <a:rPr lang="en-US" dirty="0">
                <a:latin typeface="Calibri" panose="020F0502020204030204" pitchFamily="34" charset="0"/>
              </a:rPr>
              <a:t>Non-deterministic</a:t>
            </a:r>
          </a:p>
        </p:txBody>
      </p:sp>
      <p:sp>
        <p:nvSpPr>
          <p:cNvPr id="3" name="TextBox 2"/>
          <p:cNvSpPr txBox="1"/>
          <p:nvPr/>
        </p:nvSpPr>
        <p:spPr>
          <a:xfrm>
            <a:off x="2286000" y="5393809"/>
            <a:ext cx="4838184" cy="461665"/>
          </a:xfrm>
          <a:prstGeom prst="rect">
            <a:avLst/>
          </a:prstGeom>
          <a:noFill/>
        </p:spPr>
        <p:txBody>
          <a:bodyPr wrap="none" rtlCol="0">
            <a:spAutoFit/>
          </a:bodyPr>
          <a:lstStyle/>
          <a:p>
            <a:r>
              <a:rPr lang="en-US" sz="2400" dirty="0" err="1"/>
              <a:t>Esquema</a:t>
            </a:r>
            <a:r>
              <a:rPr lang="en-US" sz="2400" dirty="0"/>
              <a:t> de </a:t>
            </a:r>
            <a:r>
              <a:rPr lang="en-US" sz="2400" dirty="0" err="1"/>
              <a:t>encriptação</a:t>
            </a:r>
            <a:r>
              <a:rPr lang="en-US" sz="2400" dirty="0"/>
              <a:t> Mix n Match</a:t>
            </a:r>
          </a:p>
        </p:txBody>
      </p:sp>
      <p:sp>
        <p:nvSpPr>
          <p:cNvPr id="7" name="Date Placeholder 6">
            <a:extLst>
              <a:ext uri="{FF2B5EF4-FFF2-40B4-BE49-F238E27FC236}">
                <a16:creationId xmlns:a16="http://schemas.microsoft.com/office/drawing/2014/main" id="{21E74141-7048-234C-848E-4E25C7419AAF}"/>
              </a:ext>
            </a:extLst>
          </p:cNvPr>
          <p:cNvSpPr>
            <a:spLocks noGrp="1"/>
          </p:cNvSpPr>
          <p:nvPr>
            <p:ph type="dt" sz="half" idx="10"/>
          </p:nvPr>
        </p:nvSpPr>
        <p:spPr/>
        <p:txBody>
          <a:bodyPr/>
          <a:lstStyle/>
          <a:p>
            <a:r>
              <a:rPr lang="en-US"/>
              <a:t>2019</a:t>
            </a:r>
            <a:endParaRPr lang="en-US" dirty="0"/>
          </a:p>
        </p:txBody>
      </p:sp>
      <p:sp>
        <p:nvSpPr>
          <p:cNvPr id="10" name="Footer Placeholder 9">
            <a:extLst>
              <a:ext uri="{FF2B5EF4-FFF2-40B4-BE49-F238E27FC236}">
                <a16:creationId xmlns:a16="http://schemas.microsoft.com/office/drawing/2014/main" id="{332B89B4-59A8-5C48-9685-C69F37008959}"/>
              </a:ext>
            </a:extLst>
          </p:cNvPr>
          <p:cNvSpPr>
            <a:spLocks noGrp="1"/>
          </p:cNvSpPr>
          <p:nvPr>
            <p:ph type="ftr" sz="quarter" idx="11"/>
          </p:nvPr>
        </p:nvSpPr>
        <p:spPr/>
        <p:txBody>
          <a:bodyPr/>
          <a:lstStyle/>
          <a:p>
            <a:r>
              <a:rPr lang="en-US"/>
              <a:t>Cloud Security - Nuno Santos</a:t>
            </a:r>
            <a:endParaRPr lang="en-US" dirty="0"/>
          </a:p>
        </p:txBody>
      </p:sp>
      <p:sp>
        <p:nvSpPr>
          <p:cNvPr id="16" name="Title 15">
            <a:extLst>
              <a:ext uri="{FF2B5EF4-FFF2-40B4-BE49-F238E27FC236}">
                <a16:creationId xmlns:a16="http://schemas.microsoft.com/office/drawing/2014/main" id="{F85A9284-7A7F-1F4B-AC33-C2EC179B71E5}"/>
              </a:ext>
            </a:extLst>
          </p:cNvPr>
          <p:cNvSpPr>
            <a:spLocks noGrp="1"/>
          </p:cNvSpPr>
          <p:nvPr>
            <p:ph type="title"/>
          </p:nvPr>
        </p:nvSpPr>
        <p:spPr/>
        <p:txBody>
          <a:bodyPr/>
          <a:lstStyle/>
          <a:p>
            <a:r>
              <a:rPr lang="en-US" dirty="0"/>
              <a:t>Como </a:t>
            </a:r>
            <a:r>
              <a:rPr lang="en-US" dirty="0" err="1"/>
              <a:t>cifrar</a:t>
            </a:r>
            <a:r>
              <a:rPr lang="en-US" dirty="0"/>
              <a:t> a </a:t>
            </a:r>
            <a:r>
              <a:rPr lang="en-US" dirty="0" err="1"/>
              <a:t>nossa</a:t>
            </a:r>
            <a:r>
              <a:rPr lang="en-US" dirty="0"/>
              <a:t> base de dados?</a:t>
            </a:r>
          </a:p>
        </p:txBody>
      </p:sp>
    </p:spTree>
    <p:extLst>
      <p:ext uri="{BB962C8B-B14F-4D97-AF65-F5344CB8AC3E}">
        <p14:creationId xmlns:p14="http://schemas.microsoft.com/office/powerpoint/2010/main" val="16919899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457200" y="4953000"/>
            <a:ext cx="8229600" cy="1219200"/>
          </a:xfrm>
        </p:spPr>
        <p:txBody>
          <a:bodyPr>
            <a:normAutofit fontScale="92500" lnSpcReduction="10000"/>
          </a:bodyPr>
          <a:lstStyle/>
          <a:p>
            <a:r>
              <a:rPr lang="en-US" dirty="0">
                <a:latin typeface="Tw Cen MT" panose="020B0602020104020603" pitchFamily="34" charset="77"/>
              </a:rPr>
              <a:t>Web proxy </a:t>
            </a:r>
            <a:r>
              <a:rPr lang="en-US" dirty="0" err="1">
                <a:latin typeface="Tw Cen MT" panose="020B0602020104020603" pitchFamily="34" charset="77"/>
              </a:rPr>
              <a:t>reescreve</a:t>
            </a:r>
            <a:r>
              <a:rPr lang="en-US" dirty="0">
                <a:latin typeface="Tw Cen MT" panose="020B0602020104020603" pitchFamily="34" charset="77"/>
              </a:rPr>
              <a:t> as queries, e </a:t>
            </a:r>
            <a:r>
              <a:rPr lang="en-US" dirty="0" err="1">
                <a:latin typeface="Tw Cen MT" panose="020B0602020104020603" pitchFamily="34" charset="77"/>
              </a:rPr>
              <a:t>decifra</a:t>
            </a:r>
            <a:r>
              <a:rPr lang="en-US" dirty="0">
                <a:latin typeface="Tw Cen MT" panose="020B0602020104020603" pitchFamily="34" charset="77"/>
              </a:rPr>
              <a:t> o </a:t>
            </a:r>
            <a:r>
              <a:rPr lang="en-US" dirty="0" err="1">
                <a:latin typeface="Tw Cen MT" panose="020B0602020104020603" pitchFamily="34" charset="77"/>
              </a:rPr>
              <a:t>resultado</a:t>
            </a:r>
            <a:endParaRPr lang="en-US" dirty="0">
              <a:latin typeface="Tw Cen MT" panose="020B0602020104020603" pitchFamily="34" charset="77"/>
            </a:endParaRPr>
          </a:p>
          <a:p>
            <a:pPr lvl="1"/>
            <a:r>
              <a:rPr lang="en-US" dirty="0" err="1">
                <a:latin typeface="Tw Cen MT" panose="020B0602020104020603" pitchFamily="34" charset="77"/>
              </a:rPr>
              <a:t>Utiliza</a:t>
            </a:r>
            <a:r>
              <a:rPr lang="en-US" dirty="0">
                <a:latin typeface="Tw Cen MT" panose="020B0602020104020603" pitchFamily="34" charset="77"/>
              </a:rPr>
              <a:t> </a:t>
            </a:r>
            <a:r>
              <a:rPr lang="en-US" dirty="0" err="1">
                <a:latin typeface="Tw Cen MT" panose="020B0602020104020603" pitchFamily="34" charset="77"/>
              </a:rPr>
              <a:t>técnicas</a:t>
            </a:r>
            <a:r>
              <a:rPr lang="en-US" dirty="0">
                <a:latin typeface="Tw Cen MT" panose="020B0602020104020603" pitchFamily="34" charset="77"/>
              </a:rPr>
              <a:t> de </a:t>
            </a:r>
            <a:r>
              <a:rPr lang="en-US" dirty="0" err="1">
                <a:latin typeface="Tw Cen MT" panose="020B0602020104020603" pitchFamily="34" charset="77"/>
              </a:rPr>
              <a:t>encriptação</a:t>
            </a:r>
            <a:r>
              <a:rPr lang="en-US" dirty="0">
                <a:latin typeface="Tw Cen MT" panose="020B0602020104020603" pitchFamily="34" charset="77"/>
              </a:rPr>
              <a:t> </a:t>
            </a:r>
            <a:r>
              <a:rPr lang="en-US" dirty="0" err="1">
                <a:latin typeface="Tw Cen MT" panose="020B0602020104020603" pitchFamily="34" charset="77"/>
              </a:rPr>
              <a:t>parcialmente</a:t>
            </a:r>
            <a:r>
              <a:rPr lang="en-US" dirty="0">
                <a:latin typeface="Tw Cen MT" panose="020B0602020104020603" pitchFamily="34" charset="77"/>
              </a:rPr>
              <a:t> </a:t>
            </a:r>
            <a:r>
              <a:rPr lang="en-US" dirty="0" err="1">
                <a:latin typeface="Tw Cen MT" panose="020B0602020104020603" pitchFamily="34" charset="77"/>
              </a:rPr>
              <a:t>homomórfica</a:t>
            </a:r>
            <a:endParaRPr lang="en-US" dirty="0">
              <a:latin typeface="Tw Cen MT" panose="020B0602020104020603" pitchFamily="34" charset="77"/>
            </a:endParaRPr>
          </a:p>
          <a:p>
            <a:pPr lvl="1"/>
            <a:r>
              <a:rPr lang="en-US" dirty="0">
                <a:hlinkClick r:id="rId3"/>
              </a:rPr>
              <a:t>https://css.csail.mit.edu/cryptdb/</a:t>
            </a:r>
            <a:endParaRPr lang="en-US" dirty="0">
              <a:latin typeface="Tw Cen MT" panose="020B0602020104020603" pitchFamily="34" charset="77"/>
            </a:endParaRPr>
          </a:p>
          <a:p>
            <a:pPr marL="0" indent="0">
              <a:buNone/>
            </a:pPr>
            <a:endParaRPr lang="en-US" sz="1200" dirty="0">
              <a:latin typeface="Tw Cen MT" panose="020B0602020104020603" pitchFamily="34" charset="77"/>
            </a:endParaRPr>
          </a:p>
          <a:p>
            <a:pPr marL="0" indent="0">
              <a:buNone/>
            </a:pPr>
            <a:endParaRPr lang="en-US" sz="1200" dirty="0">
              <a:latin typeface="Tw Cen MT" panose="020B0602020104020603" pitchFamily="34" charset="77"/>
            </a:endParaRPr>
          </a:p>
          <a:p>
            <a:pPr marL="0" indent="0">
              <a:buNone/>
            </a:pPr>
            <a:endParaRPr lang="en-US" sz="1200" dirty="0">
              <a:latin typeface="Tw Cen MT" panose="020B0602020104020603" pitchFamily="34" charset="77"/>
            </a:endParaRPr>
          </a:p>
          <a:p>
            <a:pPr marL="0" indent="0">
              <a:buNone/>
            </a:pPr>
            <a:endParaRPr lang="en-US" sz="1200" dirty="0">
              <a:latin typeface="Tw Cen MT" panose="020B0602020104020603" pitchFamily="34" charset="77"/>
            </a:endParaRPr>
          </a:p>
        </p:txBody>
      </p:sp>
      <p:grpSp>
        <p:nvGrpSpPr>
          <p:cNvPr id="9" name="Group 8"/>
          <p:cNvGrpSpPr/>
          <p:nvPr/>
        </p:nvGrpSpPr>
        <p:grpSpPr>
          <a:xfrm>
            <a:off x="769973" y="1531176"/>
            <a:ext cx="7307227" cy="3193968"/>
            <a:chOff x="228600" y="1531176"/>
            <a:chExt cx="7307227" cy="3193968"/>
          </a:xfrm>
        </p:grpSpPr>
        <p:cxnSp>
          <p:nvCxnSpPr>
            <p:cNvPr id="39" name="Straight Connector 38"/>
            <p:cNvCxnSpPr/>
            <p:nvPr/>
          </p:nvCxnSpPr>
          <p:spPr>
            <a:xfrm flipH="1">
              <a:off x="4155359" y="1531176"/>
              <a:ext cx="15407" cy="3193968"/>
            </a:xfrm>
            <a:prstGeom prst="line">
              <a:avLst/>
            </a:prstGeom>
            <a:ln w="3175">
              <a:solidFill>
                <a:schemeClr val="tx1"/>
              </a:solidFill>
              <a:prstDash val="sysDash"/>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40" name="Rectangle 3"/>
            <p:cNvSpPr>
              <a:spLocks noChangeArrowheads="1"/>
            </p:cNvSpPr>
            <p:nvPr/>
          </p:nvSpPr>
          <p:spPr bwMode="auto">
            <a:xfrm>
              <a:off x="1640219" y="3054729"/>
              <a:ext cx="1600200" cy="1069488"/>
            </a:xfrm>
            <a:prstGeom prst="rect">
              <a:avLst/>
            </a:prstGeom>
            <a:solidFill>
              <a:schemeClr val="accent5"/>
            </a:solidFill>
            <a:ln>
              <a:noFill/>
            </a:ln>
            <a:effectLst/>
          </p:spPr>
          <p:txBody>
            <a:bodyPr wrap="none"/>
            <a:lstStyle/>
            <a:p>
              <a:pPr algn="ctr">
                <a:defRPr/>
              </a:pPr>
              <a:r>
                <a:rPr lang="en-US" sz="1600" b="1" dirty="0">
                  <a:latin typeface="Tw Cen MT" panose="020B0602020104020603" pitchFamily="34" charset="77"/>
                </a:rPr>
                <a:t>Web</a:t>
              </a:r>
            </a:p>
            <a:p>
              <a:pPr algn="ctr">
                <a:defRPr/>
              </a:pPr>
              <a:r>
                <a:rPr lang="en-US" sz="1600" b="1" dirty="0">
                  <a:latin typeface="Tw Cen MT" panose="020B0602020104020603" pitchFamily="34" charset="77"/>
                </a:rPr>
                <a:t>Proxy</a:t>
              </a:r>
            </a:p>
            <a:p>
              <a:pPr algn="ctr">
                <a:defRPr/>
              </a:pPr>
              <a:endParaRPr lang="en-US" b="1" dirty="0">
                <a:latin typeface="Tw Cen MT" panose="020B0602020104020603" pitchFamily="34" charset="77"/>
              </a:endParaRPr>
            </a:p>
          </p:txBody>
        </p:sp>
        <p:sp>
          <p:nvSpPr>
            <p:cNvPr id="41" name="Rectangle 3"/>
            <p:cNvSpPr>
              <a:spLocks noChangeArrowheads="1"/>
            </p:cNvSpPr>
            <p:nvPr/>
          </p:nvSpPr>
          <p:spPr bwMode="auto">
            <a:xfrm>
              <a:off x="1905000" y="1755369"/>
              <a:ext cx="936104" cy="643944"/>
            </a:xfrm>
            <a:prstGeom prst="rect">
              <a:avLst/>
            </a:prstGeom>
            <a:solidFill>
              <a:schemeClr val="bg1"/>
            </a:solidFill>
            <a:ln>
              <a:noFill/>
            </a:ln>
            <a:effectLst/>
          </p:spPr>
          <p:txBody>
            <a:bodyPr wrap="none"/>
            <a:lstStyle/>
            <a:p>
              <a:pPr algn="ctr">
                <a:defRPr/>
              </a:pPr>
              <a:r>
                <a:rPr lang="en-US" sz="1600" b="1" dirty="0">
                  <a:latin typeface="Tw Cen MT" panose="020B0602020104020603" pitchFamily="34" charset="77"/>
                </a:rPr>
                <a:t>Client </a:t>
              </a:r>
            </a:p>
            <a:p>
              <a:pPr algn="ctr">
                <a:defRPr/>
              </a:pPr>
              <a:r>
                <a:rPr lang="en-US" sz="1600" b="1" dirty="0">
                  <a:latin typeface="Tw Cen MT" panose="020B0602020104020603" pitchFamily="34" charset="77"/>
                </a:rPr>
                <a:t>App</a:t>
              </a:r>
            </a:p>
            <a:p>
              <a:pPr algn="ctr">
                <a:defRPr/>
              </a:pPr>
              <a:endParaRPr lang="en-US" b="1" dirty="0">
                <a:latin typeface="Tw Cen MT" panose="020B0602020104020603" pitchFamily="34" charset="77"/>
              </a:endParaRPr>
            </a:p>
          </p:txBody>
        </p:sp>
        <p:cxnSp>
          <p:nvCxnSpPr>
            <p:cNvPr id="42" name="Straight Arrow Connector 41"/>
            <p:cNvCxnSpPr/>
            <p:nvPr/>
          </p:nvCxnSpPr>
          <p:spPr>
            <a:xfrm>
              <a:off x="2209800" y="2399313"/>
              <a:ext cx="0" cy="565071"/>
            </a:xfrm>
            <a:prstGeom prst="straightConnector1">
              <a:avLst/>
            </a:prstGeom>
            <a:ln w="19050">
              <a:solidFill>
                <a:schemeClr val="tx1"/>
              </a:solidFill>
              <a:headEnd type="none" w="med" len="med"/>
              <a:tailEnd type="arrow"/>
            </a:ln>
            <a:effectLst/>
          </p:spPr>
          <p:style>
            <a:lnRef idx="2">
              <a:schemeClr val="dk1"/>
            </a:lnRef>
            <a:fillRef idx="0">
              <a:schemeClr val="dk1"/>
            </a:fillRef>
            <a:effectRef idx="1">
              <a:schemeClr val="dk1"/>
            </a:effectRef>
            <a:fontRef idx="minor">
              <a:schemeClr val="tx1"/>
            </a:fontRef>
          </p:style>
        </p:cxnSp>
        <p:grpSp>
          <p:nvGrpSpPr>
            <p:cNvPr id="43" name="Group 42"/>
            <p:cNvGrpSpPr/>
            <p:nvPr/>
          </p:nvGrpSpPr>
          <p:grpSpPr>
            <a:xfrm>
              <a:off x="5156859" y="2143018"/>
              <a:ext cx="2378968" cy="1981199"/>
              <a:chOff x="5193040" y="2216449"/>
              <a:chExt cx="2378968" cy="1981199"/>
            </a:xfrm>
          </p:grpSpPr>
          <p:sp>
            <p:nvSpPr>
              <p:cNvPr id="44" name="Rectangle 43"/>
              <p:cNvSpPr/>
              <p:nvPr/>
            </p:nvSpPr>
            <p:spPr>
              <a:xfrm>
                <a:off x="5193040" y="2216449"/>
                <a:ext cx="2378968" cy="198119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w Cen MT" panose="020B0602020104020603" pitchFamily="34" charset="77"/>
                </a:endParaRPr>
              </a:p>
            </p:txBody>
          </p:sp>
          <p:sp>
            <p:nvSpPr>
              <p:cNvPr id="45" name="Rectangle 3"/>
              <p:cNvSpPr>
                <a:spLocks noChangeArrowheads="1"/>
              </p:cNvSpPr>
              <p:nvPr/>
            </p:nvSpPr>
            <p:spPr bwMode="auto">
              <a:xfrm>
                <a:off x="5443682" y="2607623"/>
                <a:ext cx="1846153" cy="1287887"/>
              </a:xfrm>
              <a:prstGeom prst="rect">
                <a:avLst/>
              </a:prstGeom>
              <a:solidFill>
                <a:srgbClr val="FF0000"/>
              </a:solidFill>
              <a:ln>
                <a:noFill/>
              </a:ln>
              <a:effectLst/>
            </p:spPr>
            <p:txBody>
              <a:bodyPr wrap="none"/>
              <a:lstStyle/>
              <a:p>
                <a:pPr algn="ctr">
                  <a:defRPr/>
                </a:pPr>
                <a:endParaRPr lang="en-US" sz="1000" dirty="0">
                  <a:solidFill>
                    <a:srgbClr val="FF0000"/>
                  </a:solidFill>
                  <a:latin typeface="Tw Cen MT" panose="020B0602020104020603" pitchFamily="34" charset="77"/>
                </a:endParaRPr>
              </a:p>
            </p:txBody>
          </p:sp>
          <p:sp>
            <p:nvSpPr>
              <p:cNvPr id="46" name="Rectangle 2"/>
              <p:cNvSpPr>
                <a:spLocks noChangeArrowheads="1"/>
              </p:cNvSpPr>
              <p:nvPr/>
            </p:nvSpPr>
            <p:spPr bwMode="auto">
              <a:xfrm>
                <a:off x="5597670" y="2939793"/>
                <a:ext cx="1538178" cy="638838"/>
              </a:xfrm>
              <a:prstGeom prst="rect">
                <a:avLst/>
              </a:prstGeom>
              <a:solidFill>
                <a:srgbClr val="FFFF99"/>
              </a:solidFill>
              <a:ln w="9525">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a:t>
                </a:r>
                <a:r>
                  <a:rPr lang="en-US" b="1" dirty="0">
                    <a:latin typeface="Tw Cen MT" panose="020B0602020104020603" pitchFamily="34" charset="77"/>
                  </a:rPr>
                  <a:t>DBMS +</a:t>
                </a:r>
              </a:p>
              <a:p>
                <a:r>
                  <a:rPr lang="en-US" b="1" dirty="0">
                    <a:latin typeface="Tw Cen MT" panose="020B0602020104020603" pitchFamily="34" charset="77"/>
                  </a:rPr>
                  <a:t>         UDFs</a:t>
                </a:r>
              </a:p>
            </p:txBody>
          </p:sp>
        </p:grpSp>
        <p:cxnSp>
          <p:nvCxnSpPr>
            <p:cNvPr id="47" name="Straight Arrow Connector 46"/>
            <p:cNvCxnSpPr/>
            <p:nvPr/>
          </p:nvCxnSpPr>
          <p:spPr>
            <a:xfrm>
              <a:off x="3306670" y="3276600"/>
              <a:ext cx="1728192" cy="0"/>
            </a:xfrm>
            <a:prstGeom prst="straightConnector1">
              <a:avLst/>
            </a:prstGeom>
            <a:ln w="19050">
              <a:solidFill>
                <a:schemeClr val="tx1"/>
              </a:solidFill>
              <a:headEnd type="none" w="med" len="med"/>
              <a:tailEnd type="arrow"/>
            </a:ln>
            <a:effectLst/>
          </p:spPr>
          <p:style>
            <a:lnRef idx="2">
              <a:schemeClr val="dk1"/>
            </a:lnRef>
            <a:fillRef idx="0">
              <a:schemeClr val="dk1"/>
            </a:fillRef>
            <a:effectRef idx="1">
              <a:schemeClr val="dk1"/>
            </a:effectRef>
            <a:fontRef idx="minor">
              <a:schemeClr val="tx1"/>
            </a:fontRef>
          </p:style>
        </p:cxnSp>
        <p:cxnSp>
          <p:nvCxnSpPr>
            <p:cNvPr id="48" name="Straight Arrow Connector 47"/>
            <p:cNvCxnSpPr/>
            <p:nvPr/>
          </p:nvCxnSpPr>
          <p:spPr>
            <a:xfrm>
              <a:off x="3341027" y="3628255"/>
              <a:ext cx="1728192" cy="0"/>
            </a:xfrm>
            <a:prstGeom prst="straightConnector1">
              <a:avLst/>
            </a:prstGeom>
            <a:ln w="19050">
              <a:solidFill>
                <a:schemeClr val="tx1"/>
              </a:solidFill>
              <a:headEnd type="arrow" w="med" len="med"/>
              <a:tailEnd type="none"/>
            </a:ln>
            <a:effectLst/>
          </p:spPr>
          <p:style>
            <a:lnRef idx="2">
              <a:schemeClr val="dk1"/>
            </a:lnRef>
            <a:fillRef idx="0">
              <a:schemeClr val="dk1"/>
            </a:fillRef>
            <a:effectRef idx="1">
              <a:schemeClr val="dk1"/>
            </a:effectRef>
            <a:fontRef idx="minor">
              <a:schemeClr val="tx1"/>
            </a:fontRef>
          </p:style>
        </p:cxnSp>
        <p:sp>
          <p:nvSpPr>
            <p:cNvPr id="49" name="Text Box 30"/>
            <p:cNvSpPr txBox="1">
              <a:spLocks noChangeArrowheads="1"/>
            </p:cNvSpPr>
            <p:nvPr/>
          </p:nvSpPr>
          <p:spPr bwMode="auto">
            <a:xfrm>
              <a:off x="3124200" y="2895600"/>
              <a:ext cx="20717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a:latin typeface="Tw Cen MT" panose="020B0602020104020603" pitchFamily="34" charset="77"/>
                </a:rPr>
                <a:t>     </a:t>
              </a:r>
              <a:r>
                <a:rPr lang="en-US" dirty="0">
                  <a:latin typeface="Tw Cen MT" panose="020B0602020104020603" pitchFamily="34" charset="77"/>
                </a:rPr>
                <a:t>Rewritten Query </a:t>
              </a:r>
            </a:p>
          </p:txBody>
        </p:sp>
        <p:sp>
          <p:nvSpPr>
            <p:cNvPr id="50" name="Text Box 30"/>
            <p:cNvSpPr txBox="1">
              <a:spLocks noChangeArrowheads="1"/>
            </p:cNvSpPr>
            <p:nvPr/>
          </p:nvSpPr>
          <p:spPr bwMode="auto">
            <a:xfrm>
              <a:off x="3352800" y="3657600"/>
              <a:ext cx="19411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dirty="0">
                  <a:latin typeface="Tw Cen MT" panose="020B0602020104020603" pitchFamily="34" charset="77"/>
                </a:rPr>
                <a:t>Encrypted  Data</a:t>
              </a:r>
            </a:p>
          </p:txBody>
        </p:sp>
        <p:sp>
          <p:nvSpPr>
            <p:cNvPr id="51" name="Rectangle 2"/>
            <p:cNvSpPr>
              <a:spLocks noChangeArrowheads="1"/>
            </p:cNvSpPr>
            <p:nvPr/>
          </p:nvSpPr>
          <p:spPr bwMode="auto">
            <a:xfrm>
              <a:off x="1945019" y="3628255"/>
              <a:ext cx="912321" cy="387648"/>
            </a:xfrm>
            <a:prstGeom prst="rect">
              <a:avLst/>
            </a:prstGeom>
            <a:solidFill>
              <a:srgbClr val="FFFF99"/>
            </a:solidFill>
            <a:ln w="9525">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Key</a:t>
              </a:r>
              <a:endParaRPr lang="en-US" b="1" dirty="0">
                <a:latin typeface="Tw Cen MT" panose="020B0602020104020603" pitchFamily="34" charset="77"/>
              </a:endParaRPr>
            </a:p>
          </p:txBody>
        </p:sp>
        <p:sp>
          <p:nvSpPr>
            <p:cNvPr id="52" name="Text Box 30"/>
            <p:cNvSpPr txBox="1">
              <a:spLocks noChangeArrowheads="1"/>
            </p:cNvSpPr>
            <p:nvPr/>
          </p:nvSpPr>
          <p:spPr bwMode="auto">
            <a:xfrm>
              <a:off x="228600" y="2534192"/>
              <a:ext cx="1981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a:latin typeface="Tw Cen MT" panose="020B0602020104020603" pitchFamily="34" charset="77"/>
                </a:rPr>
                <a:t>     </a:t>
              </a:r>
              <a:r>
                <a:rPr lang="en-US" dirty="0" err="1">
                  <a:latin typeface="Tw Cen MT" panose="020B0602020104020603" pitchFamily="34" charset="77"/>
                </a:rPr>
                <a:t>PlainText</a:t>
              </a:r>
              <a:r>
                <a:rPr lang="en-US" dirty="0">
                  <a:latin typeface="Tw Cen MT" panose="020B0602020104020603" pitchFamily="34" charset="77"/>
                </a:rPr>
                <a:t> Query </a:t>
              </a:r>
            </a:p>
          </p:txBody>
        </p:sp>
        <p:sp>
          <p:nvSpPr>
            <p:cNvPr id="53" name="Text Box 30"/>
            <p:cNvSpPr txBox="1">
              <a:spLocks noChangeArrowheads="1"/>
            </p:cNvSpPr>
            <p:nvPr/>
          </p:nvSpPr>
          <p:spPr bwMode="auto">
            <a:xfrm>
              <a:off x="2286000" y="2558737"/>
              <a:ext cx="19111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a:latin typeface="Tw Cen MT" panose="020B0602020104020603" pitchFamily="34" charset="77"/>
                </a:rPr>
                <a:t>     </a:t>
              </a:r>
              <a:r>
                <a:rPr lang="en-US" dirty="0" err="1">
                  <a:latin typeface="Tw Cen MT" panose="020B0602020104020603" pitchFamily="34" charset="77"/>
                </a:rPr>
                <a:t>PlainText</a:t>
              </a:r>
              <a:r>
                <a:rPr lang="en-US" dirty="0">
                  <a:latin typeface="Tw Cen MT" panose="020B0602020104020603" pitchFamily="34" charset="77"/>
                </a:rPr>
                <a:t> Results </a:t>
              </a:r>
            </a:p>
          </p:txBody>
        </p:sp>
        <p:cxnSp>
          <p:nvCxnSpPr>
            <p:cNvPr id="54" name="Straight Arrow Connector 53"/>
            <p:cNvCxnSpPr/>
            <p:nvPr/>
          </p:nvCxnSpPr>
          <p:spPr>
            <a:xfrm flipV="1">
              <a:off x="2590800" y="2399313"/>
              <a:ext cx="0" cy="565071"/>
            </a:xfrm>
            <a:prstGeom prst="straightConnector1">
              <a:avLst/>
            </a:prstGeom>
            <a:ln w="19050">
              <a:solidFill>
                <a:schemeClr val="tx1"/>
              </a:solidFill>
              <a:headEnd type="none" w="med" len="med"/>
              <a:tailEnd type="arrow"/>
            </a:ln>
            <a:effectLst/>
          </p:spPr>
          <p:style>
            <a:lnRef idx="2">
              <a:schemeClr val="dk1"/>
            </a:lnRef>
            <a:fillRef idx="0">
              <a:schemeClr val="dk1"/>
            </a:fillRef>
            <a:effectRef idx="1">
              <a:schemeClr val="dk1"/>
            </a:effectRef>
            <a:fontRef idx="minor">
              <a:schemeClr val="tx1"/>
            </a:fontRef>
          </p:style>
        </p:cxnSp>
      </p:grpSp>
      <p:sp>
        <p:nvSpPr>
          <p:cNvPr id="6" name="Slide Number Placeholder 5"/>
          <p:cNvSpPr>
            <a:spLocks noGrp="1"/>
          </p:cNvSpPr>
          <p:nvPr>
            <p:ph type="sldNum" sz="quarter" idx="12"/>
          </p:nvPr>
        </p:nvSpPr>
        <p:spPr/>
        <p:txBody>
          <a:bodyPr/>
          <a:lstStyle/>
          <a:p>
            <a:fld id="{BACC0D7D-E0FC-49BF-B4A2-5B13217C58F0}" type="slidenum">
              <a:rPr lang="en-US" smtClean="0"/>
              <a:t>72</a:t>
            </a:fld>
            <a:endParaRPr lang="en-US"/>
          </a:p>
        </p:txBody>
      </p:sp>
      <p:sp>
        <p:nvSpPr>
          <p:cNvPr id="3" name="Date Placeholder 2">
            <a:extLst>
              <a:ext uri="{FF2B5EF4-FFF2-40B4-BE49-F238E27FC236}">
                <a16:creationId xmlns:a16="http://schemas.microsoft.com/office/drawing/2014/main" id="{527ECE00-3A5E-F84E-8054-D5710B26F8AC}"/>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6EF5BB4E-A943-5647-90BF-2A912C9553EC}"/>
              </a:ext>
            </a:extLst>
          </p:cNvPr>
          <p:cNvSpPr>
            <a:spLocks noGrp="1"/>
          </p:cNvSpPr>
          <p:nvPr>
            <p:ph type="ftr" sz="quarter" idx="11"/>
          </p:nvPr>
        </p:nvSpPr>
        <p:spPr/>
        <p:txBody>
          <a:bodyPr/>
          <a:lstStyle/>
          <a:p>
            <a:r>
              <a:rPr lang="en-US" dirty="0"/>
              <a:t>Cloud Security - Nuno Santos</a:t>
            </a:r>
          </a:p>
        </p:txBody>
      </p:sp>
      <p:sp>
        <p:nvSpPr>
          <p:cNvPr id="8" name="Title 7">
            <a:extLst>
              <a:ext uri="{FF2B5EF4-FFF2-40B4-BE49-F238E27FC236}">
                <a16:creationId xmlns:a16="http://schemas.microsoft.com/office/drawing/2014/main" id="{58EBBA39-464E-484A-B874-1607B0AC10B5}"/>
              </a:ext>
            </a:extLst>
          </p:cNvPr>
          <p:cNvSpPr>
            <a:spLocks noGrp="1"/>
          </p:cNvSpPr>
          <p:nvPr>
            <p:ph type="title"/>
          </p:nvPr>
        </p:nvSpPr>
        <p:spPr/>
        <p:txBody>
          <a:bodyPr/>
          <a:lstStyle/>
          <a:p>
            <a:r>
              <a:rPr lang="en-US" dirty="0"/>
              <a:t>Um </a:t>
            </a:r>
            <a:r>
              <a:rPr lang="en-US" dirty="0" err="1"/>
              <a:t>sistema</a:t>
            </a:r>
            <a:r>
              <a:rPr lang="en-US" dirty="0"/>
              <a:t> </a:t>
            </a:r>
            <a:r>
              <a:rPr lang="en-US" dirty="0" err="1"/>
              <a:t>representativo</a:t>
            </a:r>
            <a:r>
              <a:rPr lang="en-US" dirty="0"/>
              <a:t>: </a:t>
            </a:r>
            <a:r>
              <a:rPr lang="en-US" dirty="0" err="1"/>
              <a:t>CryptDB</a:t>
            </a:r>
            <a:endParaRPr lang="en-US" dirty="0"/>
          </a:p>
        </p:txBody>
      </p:sp>
    </p:spTree>
    <p:extLst>
      <p:ext uri="{BB962C8B-B14F-4D97-AF65-F5344CB8AC3E}">
        <p14:creationId xmlns:p14="http://schemas.microsoft.com/office/powerpoint/2010/main" val="37722298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741043" y="1911432"/>
            <a:ext cx="5895608" cy="3193968"/>
            <a:chOff x="1741043" y="1679616"/>
            <a:chExt cx="5895608" cy="3193968"/>
          </a:xfrm>
        </p:grpSpPr>
        <p:cxnSp>
          <p:nvCxnSpPr>
            <p:cNvPr id="5" name="Straight Connector 4"/>
            <p:cNvCxnSpPr/>
            <p:nvPr/>
          </p:nvCxnSpPr>
          <p:spPr>
            <a:xfrm flipH="1">
              <a:off x="4256183" y="1679616"/>
              <a:ext cx="15407" cy="3193968"/>
            </a:xfrm>
            <a:prstGeom prst="line">
              <a:avLst/>
            </a:prstGeom>
            <a:ln w="3175">
              <a:solidFill>
                <a:schemeClr val="tx1"/>
              </a:solidFill>
              <a:prstDash val="sysDash"/>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6" name="Rectangle 3"/>
            <p:cNvSpPr>
              <a:spLocks noChangeArrowheads="1"/>
            </p:cNvSpPr>
            <p:nvPr/>
          </p:nvSpPr>
          <p:spPr bwMode="auto">
            <a:xfrm>
              <a:off x="1741043" y="3203169"/>
              <a:ext cx="1600200" cy="1069488"/>
            </a:xfrm>
            <a:prstGeom prst="rect">
              <a:avLst/>
            </a:prstGeom>
            <a:solidFill>
              <a:schemeClr val="accent5"/>
            </a:solidFill>
            <a:ln>
              <a:solidFill>
                <a:schemeClr val="tx1"/>
              </a:solidFill>
              <a:tailEnd type="arrow"/>
            </a:ln>
            <a:effectLst/>
          </p:spPr>
          <p:txBody>
            <a:bodyPr wrap="none"/>
            <a:lstStyle/>
            <a:p>
              <a:pPr algn="ctr">
                <a:defRPr/>
              </a:pPr>
              <a:r>
                <a:rPr lang="en-US" sz="1600" b="1" dirty="0">
                  <a:latin typeface="Tw Cen MT" panose="020B0602020104020603" pitchFamily="34" charset="77"/>
                </a:rPr>
                <a:t>Web</a:t>
              </a:r>
            </a:p>
            <a:p>
              <a:pPr algn="ctr">
                <a:defRPr/>
              </a:pPr>
              <a:r>
                <a:rPr lang="en-US" sz="1600" b="1" dirty="0">
                  <a:latin typeface="Tw Cen MT" panose="020B0602020104020603" pitchFamily="34" charset="77"/>
                </a:rPr>
                <a:t>Proxy</a:t>
              </a:r>
            </a:p>
            <a:p>
              <a:pPr algn="ctr">
                <a:defRPr/>
              </a:pPr>
              <a:endParaRPr lang="en-US" b="1" dirty="0">
                <a:latin typeface="Tw Cen MT" panose="020B0602020104020603" pitchFamily="34" charset="77"/>
              </a:endParaRPr>
            </a:p>
          </p:txBody>
        </p:sp>
        <p:sp>
          <p:nvSpPr>
            <p:cNvPr id="7" name="Rectangle 3"/>
            <p:cNvSpPr>
              <a:spLocks noChangeArrowheads="1"/>
            </p:cNvSpPr>
            <p:nvPr/>
          </p:nvSpPr>
          <p:spPr bwMode="auto">
            <a:xfrm>
              <a:off x="2100339" y="1903809"/>
              <a:ext cx="936104" cy="643944"/>
            </a:xfrm>
            <a:prstGeom prst="rect">
              <a:avLst/>
            </a:prstGeom>
            <a:solidFill>
              <a:schemeClr val="bg1"/>
            </a:solidFill>
            <a:ln>
              <a:solidFill>
                <a:schemeClr val="tx1"/>
              </a:solidFill>
              <a:tailEnd type="arrow"/>
            </a:ln>
            <a:effectLst/>
          </p:spPr>
          <p:txBody>
            <a:bodyPr wrap="none"/>
            <a:lstStyle/>
            <a:p>
              <a:pPr algn="ctr">
                <a:defRPr/>
              </a:pPr>
              <a:r>
                <a:rPr lang="en-US" sz="1600" b="1" dirty="0">
                  <a:latin typeface="Tw Cen MT" panose="020B0602020104020603" pitchFamily="34" charset="77"/>
                </a:rPr>
                <a:t>Client </a:t>
              </a:r>
            </a:p>
            <a:p>
              <a:pPr algn="ctr">
                <a:defRPr/>
              </a:pPr>
              <a:r>
                <a:rPr lang="en-US" sz="1600" b="1" dirty="0">
                  <a:latin typeface="Tw Cen MT" panose="020B0602020104020603" pitchFamily="34" charset="77"/>
                </a:rPr>
                <a:t>App</a:t>
              </a:r>
            </a:p>
            <a:p>
              <a:pPr algn="ctr">
                <a:defRPr/>
              </a:pPr>
              <a:endParaRPr lang="en-US" b="1" dirty="0">
                <a:latin typeface="Tw Cen MT" panose="020B0602020104020603" pitchFamily="34" charset="77"/>
              </a:endParaRPr>
            </a:p>
          </p:txBody>
        </p:sp>
        <p:grpSp>
          <p:nvGrpSpPr>
            <p:cNvPr id="9" name="Group 8"/>
            <p:cNvGrpSpPr/>
            <p:nvPr/>
          </p:nvGrpSpPr>
          <p:grpSpPr>
            <a:xfrm>
              <a:off x="5257683" y="2291458"/>
              <a:ext cx="2378968" cy="1981199"/>
              <a:chOff x="5193040" y="2216449"/>
              <a:chExt cx="2378968" cy="1981199"/>
            </a:xfrm>
          </p:grpSpPr>
          <p:sp>
            <p:nvSpPr>
              <p:cNvPr id="18" name="Rectangle 17"/>
              <p:cNvSpPr/>
              <p:nvPr/>
            </p:nvSpPr>
            <p:spPr>
              <a:xfrm>
                <a:off x="5193040" y="2216449"/>
                <a:ext cx="2378968" cy="1981199"/>
              </a:xfrm>
              <a:prstGeom prst="rect">
                <a:avLst/>
              </a:prstGeom>
              <a:noFill/>
              <a:ln>
                <a:prstDash val="sysDash"/>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w Cen MT" panose="020B0602020104020603" pitchFamily="34" charset="77"/>
                </a:endParaRPr>
              </a:p>
            </p:txBody>
          </p:sp>
          <p:sp>
            <p:nvSpPr>
              <p:cNvPr id="19" name="Rectangle 3"/>
              <p:cNvSpPr>
                <a:spLocks noChangeArrowheads="1"/>
              </p:cNvSpPr>
              <p:nvPr/>
            </p:nvSpPr>
            <p:spPr bwMode="auto">
              <a:xfrm>
                <a:off x="5443682" y="2607623"/>
                <a:ext cx="1846153" cy="1287887"/>
              </a:xfrm>
              <a:prstGeom prst="rect">
                <a:avLst/>
              </a:prstGeom>
              <a:solidFill>
                <a:srgbClr val="FF0000"/>
              </a:solidFill>
              <a:ln>
                <a:solidFill>
                  <a:schemeClr val="tx1"/>
                </a:solidFill>
                <a:tailEnd type="arrow"/>
              </a:ln>
              <a:effectLst/>
            </p:spPr>
            <p:txBody>
              <a:bodyPr wrap="none"/>
              <a:lstStyle/>
              <a:p>
                <a:pPr algn="ctr">
                  <a:defRPr/>
                </a:pPr>
                <a:endParaRPr lang="en-US" sz="1000" dirty="0">
                  <a:solidFill>
                    <a:srgbClr val="FF0000"/>
                  </a:solidFill>
                  <a:latin typeface="Tw Cen MT" panose="020B0602020104020603" pitchFamily="34" charset="77"/>
                </a:endParaRPr>
              </a:p>
            </p:txBody>
          </p:sp>
          <p:sp>
            <p:nvSpPr>
              <p:cNvPr id="20" name="Rectangle 2"/>
              <p:cNvSpPr>
                <a:spLocks noChangeArrowheads="1"/>
              </p:cNvSpPr>
              <p:nvPr/>
            </p:nvSpPr>
            <p:spPr bwMode="auto">
              <a:xfrm>
                <a:off x="5597670" y="2939793"/>
                <a:ext cx="1538178" cy="638838"/>
              </a:xfrm>
              <a:prstGeom prst="rect">
                <a:avLst/>
              </a:prstGeom>
              <a:solidFill>
                <a:srgbClr val="FFFF99"/>
              </a:solidFill>
              <a:ln w="9525">
                <a:solidFill>
                  <a:srgbClr val="FFFF99"/>
                </a:solidFill>
                <a:miter lim="800000"/>
                <a:headEn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a:t>
                </a:r>
                <a:r>
                  <a:rPr lang="en-US" b="1" dirty="0">
                    <a:latin typeface="Tw Cen MT" panose="020B0602020104020603" pitchFamily="34" charset="77"/>
                  </a:rPr>
                  <a:t>DBMS +</a:t>
                </a:r>
              </a:p>
              <a:p>
                <a:r>
                  <a:rPr lang="en-US" b="1" dirty="0">
                    <a:latin typeface="Tw Cen MT" panose="020B0602020104020603" pitchFamily="34" charset="77"/>
                  </a:rPr>
                  <a:t>         UDFs</a:t>
                </a:r>
              </a:p>
            </p:txBody>
          </p:sp>
        </p:grpSp>
        <p:cxnSp>
          <p:nvCxnSpPr>
            <p:cNvPr id="11" name="Straight Arrow Connector 10"/>
            <p:cNvCxnSpPr/>
            <p:nvPr/>
          </p:nvCxnSpPr>
          <p:spPr>
            <a:xfrm>
              <a:off x="3441851" y="3657600"/>
              <a:ext cx="1728192" cy="0"/>
            </a:xfrm>
            <a:prstGeom prst="straightConnector1">
              <a:avLst/>
            </a:prstGeom>
            <a:ln w="19050">
              <a:solidFill>
                <a:schemeClr val="tx1"/>
              </a:solidFill>
              <a:headEnd type="arrow" w="med" len="med"/>
              <a:tailEnd type="arrow"/>
            </a:ln>
            <a:effectLst/>
          </p:spPr>
          <p:style>
            <a:lnRef idx="2">
              <a:schemeClr val="dk1"/>
            </a:lnRef>
            <a:fillRef idx="0">
              <a:schemeClr val="dk1"/>
            </a:fillRef>
            <a:effectRef idx="1">
              <a:schemeClr val="dk1"/>
            </a:effectRef>
            <a:fontRef idx="minor">
              <a:schemeClr val="tx1"/>
            </a:fontRef>
          </p:style>
        </p:cxnSp>
        <p:sp>
          <p:nvSpPr>
            <p:cNvPr id="14" name="Rectangle 2"/>
            <p:cNvSpPr>
              <a:spLocks noChangeArrowheads="1"/>
            </p:cNvSpPr>
            <p:nvPr/>
          </p:nvSpPr>
          <p:spPr bwMode="auto">
            <a:xfrm>
              <a:off x="2045843" y="3776695"/>
              <a:ext cx="912321" cy="387648"/>
            </a:xfrm>
            <a:prstGeom prst="rect">
              <a:avLst/>
            </a:prstGeom>
            <a:solidFill>
              <a:srgbClr val="FFFF99"/>
            </a:solidFill>
            <a:ln w="9525">
              <a:solidFill>
                <a:srgbClr val="FFFF99"/>
              </a:solidFill>
              <a:miter lim="800000"/>
              <a:headEn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Key</a:t>
              </a:r>
              <a:endParaRPr lang="en-US" b="1" dirty="0">
                <a:latin typeface="Tw Cen MT" panose="020B0602020104020603" pitchFamily="34" charset="77"/>
              </a:endParaRPr>
            </a:p>
          </p:txBody>
        </p:sp>
        <p:cxnSp>
          <p:nvCxnSpPr>
            <p:cNvPr id="17" name="Straight Arrow Connector 16"/>
            <p:cNvCxnSpPr/>
            <p:nvPr/>
          </p:nvCxnSpPr>
          <p:spPr>
            <a:xfrm flipV="1">
              <a:off x="2514600" y="2547753"/>
              <a:ext cx="0" cy="565071"/>
            </a:xfrm>
            <a:prstGeom prst="straightConnector1">
              <a:avLst/>
            </a:prstGeom>
            <a:ln w="19050">
              <a:solidFill>
                <a:schemeClr val="tx1"/>
              </a:solidFill>
              <a:headEnd type="arrow" w="med" len="med"/>
              <a:tailEnd type="arrow"/>
            </a:ln>
            <a:effectLst/>
          </p:spPr>
          <p:style>
            <a:lnRef idx="2">
              <a:schemeClr val="dk1"/>
            </a:lnRef>
            <a:fillRef idx="0">
              <a:schemeClr val="dk1"/>
            </a:fillRef>
            <a:effectRef idx="1">
              <a:schemeClr val="dk1"/>
            </a:effectRef>
            <a:fontRef idx="minor">
              <a:schemeClr val="tx1"/>
            </a:fontRef>
          </p:style>
        </p:cxnSp>
      </p:grpSp>
      <p:sp>
        <p:nvSpPr>
          <p:cNvPr id="22" name="TextBox 21"/>
          <p:cNvSpPr txBox="1"/>
          <p:nvPr/>
        </p:nvSpPr>
        <p:spPr>
          <a:xfrm>
            <a:off x="4382147" y="4648200"/>
            <a:ext cx="4228453" cy="338554"/>
          </a:xfrm>
          <a:prstGeom prst="rect">
            <a:avLst/>
          </a:prstGeom>
          <a:noFill/>
        </p:spPr>
        <p:txBody>
          <a:bodyPr wrap="square" rtlCol="0">
            <a:spAutoFit/>
          </a:bodyPr>
          <a:lstStyle/>
          <a:p>
            <a:r>
              <a:rPr lang="en-US" sz="1600" b="1" dirty="0">
                <a:solidFill>
                  <a:srgbClr val="FF0000"/>
                </a:solidFill>
                <a:latin typeface="Tw Cen MT" panose="020B0602020104020603" pitchFamily="34" charset="77"/>
              </a:rPr>
              <a:t>students(ID_DET,  grade_OPE,  grade_PAILLIER) </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243" y="1877421"/>
            <a:ext cx="3325157" cy="516407"/>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524000"/>
            <a:ext cx="2633662" cy="48546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7"/>
          <p:cNvSpPr>
            <a:spLocks noGrp="1"/>
          </p:cNvSpPr>
          <p:nvPr>
            <p:ph type="sldNum" sz="quarter" idx="12"/>
          </p:nvPr>
        </p:nvSpPr>
        <p:spPr/>
        <p:txBody>
          <a:bodyPr/>
          <a:lstStyle/>
          <a:p>
            <a:fld id="{BACC0D7D-E0FC-49BF-B4A2-5B13217C58F0}" type="slidenum">
              <a:rPr lang="en-US" smtClean="0"/>
              <a:t>73</a:t>
            </a:fld>
            <a:endParaRPr lang="en-US"/>
          </a:p>
        </p:txBody>
      </p:sp>
      <p:sp>
        <p:nvSpPr>
          <p:cNvPr id="3" name="Date Placeholder 2">
            <a:extLst>
              <a:ext uri="{FF2B5EF4-FFF2-40B4-BE49-F238E27FC236}">
                <a16:creationId xmlns:a16="http://schemas.microsoft.com/office/drawing/2014/main" id="{C246EE53-5790-7845-9394-E95B24B80F5F}"/>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57C08704-CF52-DB4E-8DED-DC0B273D816C}"/>
              </a:ext>
            </a:extLst>
          </p:cNvPr>
          <p:cNvSpPr>
            <a:spLocks noGrp="1"/>
          </p:cNvSpPr>
          <p:nvPr>
            <p:ph type="ftr" sz="quarter" idx="11"/>
          </p:nvPr>
        </p:nvSpPr>
        <p:spPr/>
        <p:txBody>
          <a:bodyPr/>
          <a:lstStyle/>
          <a:p>
            <a:r>
              <a:rPr lang="en-US"/>
              <a:t>Cloud Security - Nuno Santos</a:t>
            </a:r>
            <a:endParaRPr lang="en-US" dirty="0"/>
          </a:p>
        </p:txBody>
      </p:sp>
      <p:sp>
        <p:nvSpPr>
          <p:cNvPr id="12" name="Title 11">
            <a:extLst>
              <a:ext uri="{FF2B5EF4-FFF2-40B4-BE49-F238E27FC236}">
                <a16:creationId xmlns:a16="http://schemas.microsoft.com/office/drawing/2014/main" id="{38C1C53B-EFD8-5349-AB1F-040C4EC8A725}"/>
              </a:ext>
            </a:extLst>
          </p:cNvPr>
          <p:cNvSpPr>
            <a:spLocks noGrp="1"/>
          </p:cNvSpPr>
          <p:nvPr>
            <p:ph type="title"/>
          </p:nvPr>
        </p:nvSpPr>
        <p:spPr/>
        <p:txBody>
          <a:bodyPr/>
          <a:lstStyle/>
          <a:p>
            <a:r>
              <a:rPr lang="en-US" dirty="0" err="1"/>
              <a:t>Processamento</a:t>
            </a:r>
            <a:r>
              <a:rPr lang="en-US" dirty="0"/>
              <a:t> das queries</a:t>
            </a:r>
          </a:p>
        </p:txBody>
      </p:sp>
    </p:spTree>
    <p:extLst>
      <p:ext uri="{BB962C8B-B14F-4D97-AF65-F5344CB8AC3E}">
        <p14:creationId xmlns:p14="http://schemas.microsoft.com/office/powerpoint/2010/main" val="37581613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448" y="152400"/>
            <a:ext cx="8074152" cy="914400"/>
          </a:xfrm>
        </p:spPr>
        <p:txBody>
          <a:bodyPr>
            <a:normAutofit fontScale="90000"/>
          </a:bodyPr>
          <a:lstStyle/>
          <a:p>
            <a:r>
              <a:rPr lang="en-US" dirty="0" err="1"/>
              <a:t>Limitações</a:t>
            </a:r>
            <a:r>
              <a:rPr lang="en-US" dirty="0"/>
              <a:t> </a:t>
            </a:r>
            <a:r>
              <a:rPr lang="en-US" dirty="0" err="1"/>
              <a:t>encriptação</a:t>
            </a:r>
            <a:r>
              <a:rPr lang="en-US" dirty="0"/>
              <a:t> </a:t>
            </a:r>
            <a:r>
              <a:rPr lang="en-US" dirty="0" err="1"/>
              <a:t>parcialmente</a:t>
            </a:r>
            <a:r>
              <a:rPr lang="en-US" dirty="0"/>
              <a:t> </a:t>
            </a:r>
            <a:r>
              <a:rPr lang="en-US" dirty="0" err="1"/>
              <a:t>homomórfica</a:t>
            </a:r>
            <a:endParaRPr lang="en-US" dirty="0"/>
          </a:p>
        </p:txBody>
      </p:sp>
      <p:sp>
        <p:nvSpPr>
          <p:cNvPr id="3" name="Content Placeholder 2"/>
          <p:cNvSpPr>
            <a:spLocks noGrp="1"/>
          </p:cNvSpPr>
          <p:nvPr>
            <p:ph idx="1"/>
          </p:nvPr>
        </p:nvSpPr>
        <p:spPr>
          <a:xfrm>
            <a:off x="544310" y="1295400"/>
            <a:ext cx="8229600" cy="4876800"/>
          </a:xfrm>
        </p:spPr>
        <p:txBody>
          <a:bodyPr>
            <a:normAutofit/>
          </a:bodyPr>
          <a:lstStyle/>
          <a:p>
            <a:r>
              <a:rPr lang="en-US" sz="2800" dirty="0"/>
              <a:t>PHE </a:t>
            </a:r>
            <a:r>
              <a:rPr lang="en-US" sz="2800" dirty="0" err="1"/>
              <a:t>não</a:t>
            </a:r>
            <a:r>
              <a:rPr lang="en-US" sz="2800" dirty="0"/>
              <a:t> </a:t>
            </a:r>
            <a:r>
              <a:rPr lang="en-US" sz="2800" dirty="0" err="1"/>
              <a:t>é</a:t>
            </a:r>
            <a:r>
              <a:rPr lang="en-US" sz="2800" dirty="0"/>
              <a:t> de “</a:t>
            </a:r>
            <a:r>
              <a:rPr lang="en-US" sz="2800" dirty="0" err="1"/>
              <a:t>borla</a:t>
            </a:r>
            <a:r>
              <a:rPr lang="en-US" sz="2800" dirty="0"/>
              <a:t>” – overheads de </a:t>
            </a:r>
            <a:r>
              <a:rPr lang="en-US" sz="2800" dirty="0" err="1"/>
              <a:t>espaço</a:t>
            </a:r>
            <a:endParaRPr lang="en-US" sz="2800" dirty="0"/>
          </a:p>
          <a:p>
            <a:pPr lvl="1"/>
            <a:r>
              <a:rPr lang="en-US" sz="2000" dirty="0"/>
              <a:t>Para Paillier, um </a:t>
            </a:r>
            <a:r>
              <a:rPr lang="en-US" sz="2000" dirty="0" err="1"/>
              <a:t>inteiro</a:t>
            </a:r>
            <a:r>
              <a:rPr lang="en-US" sz="2000" dirty="0"/>
              <a:t> (32 bits) </a:t>
            </a:r>
            <a:r>
              <a:rPr lang="en-US" sz="2000" dirty="0" err="1"/>
              <a:t>resulta</a:t>
            </a:r>
            <a:r>
              <a:rPr lang="en-US" sz="2000" dirty="0"/>
              <a:t> </a:t>
            </a:r>
            <a:r>
              <a:rPr lang="en-US" sz="2000" dirty="0" err="1"/>
              <a:t>em</a:t>
            </a:r>
            <a:r>
              <a:rPr lang="en-US" sz="2000" dirty="0"/>
              <a:t> ciphertext de 2048 bits!</a:t>
            </a:r>
          </a:p>
          <a:p>
            <a:pPr marL="457200" lvl="1" indent="0">
              <a:buNone/>
            </a:pPr>
            <a:endParaRPr lang="en-US" sz="2000" dirty="0"/>
          </a:p>
          <a:p>
            <a:r>
              <a:rPr lang="en-US" sz="2800" dirty="0"/>
              <a:t>PHE </a:t>
            </a:r>
            <a:r>
              <a:rPr lang="en-US" sz="2800" dirty="0" err="1"/>
              <a:t>é</a:t>
            </a:r>
            <a:r>
              <a:rPr lang="en-US" sz="2800" dirty="0"/>
              <a:t> </a:t>
            </a:r>
            <a:r>
              <a:rPr lang="en-US" sz="2800" dirty="0" err="1"/>
              <a:t>por</a:t>
            </a:r>
            <a:r>
              <a:rPr lang="en-US" sz="2800" dirty="0"/>
              <a:t> </a:t>
            </a:r>
            <a:r>
              <a:rPr lang="en-US" sz="2800" dirty="0" err="1"/>
              <a:t>natureza</a:t>
            </a:r>
            <a:r>
              <a:rPr lang="en-US" sz="2800" dirty="0"/>
              <a:t> </a:t>
            </a:r>
            <a:r>
              <a:rPr lang="en-US" sz="2800" dirty="0" err="1"/>
              <a:t>limitado</a:t>
            </a:r>
            <a:r>
              <a:rPr lang="en-US" sz="2800" dirty="0"/>
              <a:t> – </a:t>
            </a:r>
            <a:r>
              <a:rPr lang="en-US" dirty="0" err="1"/>
              <a:t>não</a:t>
            </a:r>
            <a:r>
              <a:rPr lang="en-US" dirty="0"/>
              <a:t> </a:t>
            </a:r>
            <a:r>
              <a:rPr lang="en-US" dirty="0" err="1"/>
              <a:t>suporta</a:t>
            </a:r>
            <a:r>
              <a:rPr lang="en-US" dirty="0"/>
              <a:t> </a:t>
            </a:r>
            <a:r>
              <a:rPr lang="en-US" dirty="0" err="1"/>
              <a:t>todo</a:t>
            </a:r>
            <a:r>
              <a:rPr lang="en-US" dirty="0"/>
              <a:t> SQL</a:t>
            </a:r>
          </a:p>
          <a:p>
            <a:endParaRPr lang="en-US" sz="2800" dirty="0"/>
          </a:p>
          <a:p>
            <a:endParaRPr lang="en-US" dirty="0"/>
          </a:p>
          <a:p>
            <a:endParaRPr lang="en-US" sz="2800" dirty="0"/>
          </a:p>
          <a:p>
            <a:r>
              <a:rPr lang="en-US" dirty="0"/>
              <a:t>Tradeoffs </a:t>
            </a:r>
            <a:r>
              <a:rPr lang="en-US" dirty="0" err="1"/>
              <a:t>funcionalidade</a:t>
            </a:r>
            <a:r>
              <a:rPr lang="en-US" dirty="0"/>
              <a:t> e </a:t>
            </a:r>
            <a:r>
              <a:rPr lang="en-US" dirty="0" err="1"/>
              <a:t>segurança</a:t>
            </a:r>
            <a:endParaRPr lang="en-US" dirty="0"/>
          </a:p>
          <a:p>
            <a:endParaRPr lang="en-US" sz="2800" dirty="0"/>
          </a:p>
          <a:p>
            <a:r>
              <a:rPr lang="en-US" sz="2800" dirty="0"/>
              <a:t>Overheads </a:t>
            </a:r>
            <a:r>
              <a:rPr lang="en-US" sz="2800" dirty="0" err="1"/>
              <a:t>em</a:t>
            </a:r>
            <a:r>
              <a:rPr lang="en-US" sz="2800" dirty="0"/>
              <a:t> </a:t>
            </a:r>
            <a:r>
              <a:rPr lang="en-US" sz="2800" dirty="0" err="1"/>
              <a:t>termos</a:t>
            </a:r>
            <a:r>
              <a:rPr lang="en-US" sz="2800" dirty="0"/>
              <a:t> de </a:t>
            </a:r>
            <a:r>
              <a:rPr lang="en-US" sz="2800" dirty="0" err="1"/>
              <a:t>desempenho</a:t>
            </a:r>
            <a:endParaRPr lang="en-US" sz="2800" dirty="0"/>
          </a:p>
          <a:p>
            <a:pPr marL="457200" lvl="1" indent="0">
              <a:buNone/>
            </a:pPr>
            <a:endParaRPr lang="en-US" sz="2000" dirty="0"/>
          </a:p>
          <a:p>
            <a:pPr marL="0" indent="0">
              <a:buNone/>
            </a:pPr>
            <a:endParaRPr lang="en-US" sz="2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193" y="3558381"/>
            <a:ext cx="4267200" cy="391929"/>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8976" y="3429000"/>
            <a:ext cx="1219200" cy="1219200"/>
          </a:xfrm>
          <a:prstGeom prst="rect">
            <a:avLst/>
          </a:prstGeom>
        </p:spPr>
      </p:pic>
      <p:sp>
        <p:nvSpPr>
          <p:cNvPr id="8" name="Slide Number Placeholder 7"/>
          <p:cNvSpPr>
            <a:spLocks noGrp="1"/>
          </p:cNvSpPr>
          <p:nvPr>
            <p:ph type="sldNum" sz="quarter" idx="12"/>
          </p:nvPr>
        </p:nvSpPr>
        <p:spPr/>
        <p:txBody>
          <a:bodyPr/>
          <a:lstStyle/>
          <a:p>
            <a:fld id="{BACC0D7D-E0FC-49BF-B4A2-5B13217C58F0}" type="slidenum">
              <a:rPr lang="en-US" smtClean="0"/>
              <a:t>74</a:t>
            </a:fld>
            <a:endParaRPr lang="en-US"/>
          </a:p>
        </p:txBody>
      </p:sp>
      <p:sp>
        <p:nvSpPr>
          <p:cNvPr id="5" name="Date Placeholder 4">
            <a:extLst>
              <a:ext uri="{FF2B5EF4-FFF2-40B4-BE49-F238E27FC236}">
                <a16:creationId xmlns:a16="http://schemas.microsoft.com/office/drawing/2014/main" id="{DB3ABA81-921B-6C4C-8084-40359393452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DBC2F8D6-AFC8-E64F-B9C3-B80C7017B9F1}"/>
              </a:ext>
            </a:extLst>
          </p:cNvPr>
          <p:cNvSpPr>
            <a:spLocks noGrp="1"/>
          </p:cNvSpPr>
          <p:nvPr>
            <p:ph type="ftr" sz="quarter" idx="11"/>
          </p:nvPr>
        </p:nvSpPr>
        <p:spPr/>
        <p:txBody>
          <a:bodyPr/>
          <a:lstStyle/>
          <a:p>
            <a:r>
              <a:rPr lang="en-US" dirty="0"/>
              <a:t>Cloud Security - Nuno Santos</a:t>
            </a:r>
          </a:p>
        </p:txBody>
      </p:sp>
    </p:spTree>
    <p:extLst>
      <p:ext uri="{BB962C8B-B14F-4D97-AF65-F5344CB8AC3E}">
        <p14:creationId xmlns:p14="http://schemas.microsoft.com/office/powerpoint/2010/main" val="3093821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Espectro</a:t>
            </a:r>
            <a:r>
              <a:rPr lang="en-US" dirty="0"/>
              <a:t> de </a:t>
            </a:r>
            <a:r>
              <a:rPr lang="en-US" dirty="0" err="1"/>
              <a:t>soluções</a:t>
            </a:r>
            <a:endParaRPr lang="en-US" dirty="0"/>
          </a:p>
        </p:txBody>
      </p:sp>
      <p:sp>
        <p:nvSpPr>
          <p:cNvPr id="3" name="Content Placeholder 2"/>
          <p:cNvSpPr>
            <a:spLocks noGrp="1"/>
          </p:cNvSpPr>
          <p:nvPr>
            <p:ph idx="1"/>
          </p:nvPr>
        </p:nvSpPr>
        <p:spPr/>
        <p:txBody>
          <a:bodyPr>
            <a:normAutofit/>
          </a:bodyPr>
          <a:lstStyle/>
          <a:p>
            <a:endParaRPr lang="en-US" dirty="0"/>
          </a:p>
          <a:p>
            <a:r>
              <a:rPr lang="en-US" dirty="0" err="1"/>
              <a:t>Duas</a:t>
            </a:r>
            <a:r>
              <a:rPr lang="en-US" dirty="0"/>
              <a:t> </a:t>
            </a:r>
            <a:r>
              <a:rPr lang="en-US" dirty="0" err="1"/>
              <a:t>abordagens</a:t>
            </a:r>
            <a:r>
              <a:rPr lang="en-US" dirty="0"/>
              <a:t> </a:t>
            </a:r>
            <a:r>
              <a:rPr lang="en-US" dirty="0" err="1"/>
              <a:t>fundamentais</a:t>
            </a:r>
            <a:r>
              <a:rPr lang="en-US" dirty="0"/>
              <a:t>:</a:t>
            </a:r>
          </a:p>
          <a:p>
            <a:endParaRPr lang="en-US" dirty="0"/>
          </a:p>
          <a:p>
            <a:endParaRPr lang="en-US" dirty="0"/>
          </a:p>
          <a:p>
            <a:pPr lvl="1"/>
            <a:r>
              <a:rPr lang="en-US" dirty="0" err="1"/>
              <a:t>Computar</a:t>
            </a:r>
            <a:r>
              <a:rPr lang="en-US" dirty="0"/>
              <a:t> </a:t>
            </a:r>
            <a:r>
              <a:rPr lang="en-US" dirty="0" err="1"/>
              <a:t>directamente</a:t>
            </a:r>
            <a:r>
              <a:rPr lang="en-US" dirty="0"/>
              <a:t> </a:t>
            </a:r>
            <a:r>
              <a:rPr lang="en-US" dirty="0" err="1"/>
              <a:t>sobre</a:t>
            </a:r>
            <a:r>
              <a:rPr lang="en-US" dirty="0"/>
              <a:t> dados </a:t>
            </a:r>
            <a:r>
              <a:rPr lang="en-US" dirty="0" err="1"/>
              <a:t>cifrados</a:t>
            </a:r>
            <a:endParaRPr lang="en-US" dirty="0"/>
          </a:p>
          <a:p>
            <a:pPr lvl="1"/>
            <a:endParaRPr lang="en-US" dirty="0"/>
          </a:p>
          <a:p>
            <a:pPr lvl="1"/>
            <a:endParaRPr lang="en-US" dirty="0"/>
          </a:p>
          <a:p>
            <a:pPr lvl="1"/>
            <a:r>
              <a:rPr lang="en-US" b="1" dirty="0" err="1"/>
              <a:t>Computar</a:t>
            </a:r>
            <a:r>
              <a:rPr lang="en-US" b="1" dirty="0"/>
              <a:t> </a:t>
            </a:r>
            <a:r>
              <a:rPr lang="en-US" b="1" dirty="0" err="1"/>
              <a:t>os</a:t>
            </a:r>
            <a:r>
              <a:rPr lang="en-US" b="1" dirty="0"/>
              <a:t> dados </a:t>
            </a:r>
            <a:r>
              <a:rPr lang="en-US" b="1" dirty="0" err="1"/>
              <a:t>num</a:t>
            </a:r>
            <a:r>
              <a:rPr lang="en-US" b="1" dirty="0"/>
              <a:t> </a:t>
            </a:r>
            <a:r>
              <a:rPr lang="en-US" b="1" dirty="0" err="1"/>
              <a:t>ambiente</a:t>
            </a:r>
            <a:r>
              <a:rPr lang="en-US" b="1" dirty="0"/>
              <a:t> </a:t>
            </a:r>
            <a:r>
              <a:rPr lang="en-US" b="1" dirty="0" err="1"/>
              <a:t>seguro</a:t>
            </a:r>
            <a:endParaRPr lang="en-US" b="1" dirty="0"/>
          </a:p>
        </p:txBody>
      </p:sp>
      <p:sp>
        <p:nvSpPr>
          <p:cNvPr id="4" name="Slide Number Placeholder 3"/>
          <p:cNvSpPr>
            <a:spLocks noGrp="1"/>
          </p:cNvSpPr>
          <p:nvPr>
            <p:ph type="sldNum" sz="quarter" idx="12"/>
          </p:nvPr>
        </p:nvSpPr>
        <p:spPr/>
        <p:txBody>
          <a:bodyPr/>
          <a:lstStyle/>
          <a:p>
            <a:fld id="{BACC0D7D-E0FC-49BF-B4A2-5B13217C58F0}" type="slidenum">
              <a:rPr lang="en-US" smtClean="0"/>
              <a:t>75</a:t>
            </a:fld>
            <a:endParaRPr lang="en-US"/>
          </a:p>
        </p:txBody>
      </p:sp>
      <p:sp>
        <p:nvSpPr>
          <p:cNvPr id="5" name="Date Placeholder 4">
            <a:extLst>
              <a:ext uri="{FF2B5EF4-FFF2-40B4-BE49-F238E27FC236}">
                <a16:creationId xmlns:a16="http://schemas.microsoft.com/office/drawing/2014/main" id="{E823E3FF-0C0B-0C42-A44E-115B9716E6A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B1C4F114-4FFC-F94E-9FEA-7577898475E6}"/>
              </a:ext>
            </a:extLst>
          </p:cNvPr>
          <p:cNvSpPr>
            <a:spLocks noGrp="1"/>
          </p:cNvSpPr>
          <p:nvPr>
            <p:ph type="ftr" sz="quarter" idx="11"/>
          </p:nvPr>
        </p:nvSpPr>
        <p:spPr/>
        <p:txBody>
          <a:bodyPr/>
          <a:lstStyle/>
          <a:p>
            <a:r>
              <a:rPr lang="en-US"/>
              <a:t>Cloud Security - Nuno Santos</a:t>
            </a:r>
            <a:endParaRPr lang="en-US" dirty="0"/>
          </a:p>
        </p:txBody>
      </p:sp>
      <p:sp>
        <p:nvSpPr>
          <p:cNvPr id="7" name="Right Arrow 6">
            <a:extLst>
              <a:ext uri="{FF2B5EF4-FFF2-40B4-BE49-F238E27FC236}">
                <a16:creationId xmlns:a16="http://schemas.microsoft.com/office/drawing/2014/main" id="{546C7750-D03B-B149-8B00-D8F67D42A160}"/>
              </a:ext>
            </a:extLst>
          </p:cNvPr>
          <p:cNvSpPr/>
          <p:nvPr/>
        </p:nvSpPr>
        <p:spPr>
          <a:xfrm>
            <a:off x="152400" y="4495800"/>
            <a:ext cx="460248" cy="533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6162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76</a:t>
            </a:fld>
            <a:endParaRPr lang="en-US" dirty="0"/>
          </a:p>
        </p:txBody>
      </p:sp>
      <p:pic>
        <p:nvPicPr>
          <p:cNvPr id="13" name="Picture 12"/>
          <p:cNvPicPr>
            <a:picLocks noChangeAspect="1"/>
          </p:cNvPicPr>
          <p:nvPr/>
        </p:nvPicPr>
        <p:blipFill>
          <a:blip r:embed="rId3">
            <a:duotone>
              <a:prstClr val="black"/>
              <a:schemeClr val="tx1">
                <a:lumMod val="85000"/>
                <a:lumOff val="15000"/>
                <a:tint val="45000"/>
                <a:satMod val="400000"/>
              </a:schemeClr>
            </a:duotone>
            <a:extLst>
              <a:ext uri="{28A0092B-C50C-407E-A947-70E740481C1C}">
                <a14:useLocalDpi xmlns:a14="http://schemas.microsoft.com/office/drawing/2010/main" val="0"/>
              </a:ext>
            </a:extLst>
          </a:blip>
          <a:stretch>
            <a:fillRect/>
          </a:stretch>
        </p:blipFill>
        <p:spPr>
          <a:xfrm>
            <a:off x="1314450" y="1509901"/>
            <a:ext cx="3657600" cy="36576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822" y="5096746"/>
            <a:ext cx="730856" cy="730856"/>
          </a:xfrm>
          <a:prstGeom prst="rect">
            <a:avLst/>
          </a:prstGeom>
        </p:spPr>
      </p:pic>
      <p:cxnSp>
        <p:nvCxnSpPr>
          <p:cNvPr id="25" name="Straight Arrow Connector 24"/>
          <p:cNvCxnSpPr/>
          <p:nvPr/>
        </p:nvCxnSpPr>
        <p:spPr>
          <a:xfrm>
            <a:off x="3143250" y="4171951"/>
            <a:ext cx="0" cy="99555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6300" y="4114800"/>
            <a:ext cx="555020" cy="555020"/>
          </a:xfrm>
          <a:prstGeom prst="rect">
            <a:avLst/>
          </a:prstGeom>
        </p:spPr>
      </p:pic>
      <p:grpSp>
        <p:nvGrpSpPr>
          <p:cNvPr id="32" name="Group 31"/>
          <p:cNvGrpSpPr/>
          <p:nvPr/>
        </p:nvGrpSpPr>
        <p:grpSpPr>
          <a:xfrm>
            <a:off x="1799356" y="3107971"/>
            <a:ext cx="1283346" cy="461461"/>
            <a:chOff x="5896755" y="3921626"/>
            <a:chExt cx="1711128" cy="615281"/>
          </a:xfrm>
        </p:grpSpPr>
        <p:pic>
          <p:nvPicPr>
            <p:cNvPr id="35" name="Picture 34"/>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36" name="Picture 35"/>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37" name="Picture 36"/>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grpSp>
        <p:nvGrpSpPr>
          <p:cNvPr id="62" name="Group 61"/>
          <p:cNvGrpSpPr/>
          <p:nvPr/>
        </p:nvGrpSpPr>
        <p:grpSpPr>
          <a:xfrm>
            <a:off x="3127839" y="2479409"/>
            <a:ext cx="921035" cy="452504"/>
            <a:chOff x="6157200" y="4437319"/>
            <a:chExt cx="1228047" cy="603339"/>
          </a:xfrm>
        </p:grpSpPr>
        <p:pic>
          <p:nvPicPr>
            <p:cNvPr id="63" name="Picture 6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4" name="Picture 63"/>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5" name="Picture 64"/>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66" name="Group 65"/>
          <p:cNvGrpSpPr/>
          <p:nvPr/>
        </p:nvGrpSpPr>
        <p:grpSpPr>
          <a:xfrm>
            <a:off x="3242139" y="2593709"/>
            <a:ext cx="921035" cy="452504"/>
            <a:chOff x="6157200" y="4437319"/>
            <a:chExt cx="1228047" cy="603339"/>
          </a:xfrm>
        </p:grpSpPr>
        <p:pic>
          <p:nvPicPr>
            <p:cNvPr id="67" name="Picture 66"/>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8" name="Picture 67"/>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9" name="Picture 68"/>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70" name="Group 69"/>
          <p:cNvGrpSpPr/>
          <p:nvPr/>
        </p:nvGrpSpPr>
        <p:grpSpPr>
          <a:xfrm>
            <a:off x="3356439" y="2708009"/>
            <a:ext cx="921035" cy="452504"/>
            <a:chOff x="6157200" y="4437319"/>
            <a:chExt cx="1228047" cy="603339"/>
          </a:xfrm>
        </p:grpSpPr>
        <p:pic>
          <p:nvPicPr>
            <p:cNvPr id="71" name="Picture 70"/>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72" name="Picture 71"/>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73" name="Picture 7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8" name="Group 7"/>
          <p:cNvGrpSpPr/>
          <p:nvPr/>
        </p:nvGrpSpPr>
        <p:grpSpPr>
          <a:xfrm>
            <a:off x="3645262" y="3317463"/>
            <a:ext cx="715244" cy="663842"/>
            <a:chOff x="6387287" y="2238286"/>
            <a:chExt cx="953659" cy="885123"/>
          </a:xfrm>
        </p:grpSpPr>
        <p:sp>
          <p:nvSpPr>
            <p:cNvPr id="7" name="Rectangle 6"/>
            <p:cNvSpPr/>
            <p:nvPr/>
          </p:nvSpPr>
          <p:spPr>
            <a:xfrm>
              <a:off x="6387287" y="2238286"/>
              <a:ext cx="953659" cy="885123"/>
            </a:xfrm>
            <a:prstGeom prst="rect">
              <a:avLst/>
            </a:prstGeom>
            <a:pattFill prst="diagBrick">
              <a:fgClr>
                <a:schemeClr val="tx1"/>
              </a:fgClr>
              <a:bgClr>
                <a:schemeClr val="bg1"/>
              </a:bgClr>
            </a:patt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p:cNvSpPr/>
            <p:nvPr/>
          </p:nvSpPr>
          <p:spPr>
            <a:xfrm>
              <a:off x="6510569" y="2386537"/>
              <a:ext cx="685800" cy="60130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350"/>
            </a:p>
          </p:txBody>
        </p:sp>
      </p:grpSp>
      <p:sp>
        <p:nvSpPr>
          <p:cNvPr id="9" name="Freeform 8"/>
          <p:cNvSpPr/>
          <p:nvPr/>
        </p:nvSpPr>
        <p:spPr>
          <a:xfrm>
            <a:off x="4359668" y="3665765"/>
            <a:ext cx="489919" cy="383721"/>
          </a:xfrm>
          <a:custGeom>
            <a:avLst/>
            <a:gdLst>
              <a:gd name="connsiteX0" fmla="*/ 653225 w 653225"/>
              <a:gd name="connsiteY0" fmla="*/ 511628 h 511628"/>
              <a:gd name="connsiteX1" fmla="*/ 370197 w 653225"/>
              <a:gd name="connsiteY1" fmla="*/ 65314 h 511628"/>
              <a:gd name="connsiteX2" fmla="*/ 82 w 653225"/>
              <a:gd name="connsiteY2" fmla="*/ 0 h 511628"/>
            </a:gdLst>
            <a:ahLst/>
            <a:cxnLst>
              <a:cxn ang="0">
                <a:pos x="connsiteX0" y="connsiteY0"/>
              </a:cxn>
              <a:cxn ang="0">
                <a:pos x="connsiteX1" y="connsiteY1"/>
              </a:cxn>
              <a:cxn ang="0">
                <a:pos x="connsiteX2" y="connsiteY2"/>
              </a:cxn>
            </a:cxnLst>
            <a:rect l="l" t="t" r="r" b="b"/>
            <a:pathLst>
              <a:path w="653225" h="511628">
                <a:moveTo>
                  <a:pt x="653225" y="511628"/>
                </a:moveTo>
                <a:cubicBezTo>
                  <a:pt x="566139" y="331106"/>
                  <a:pt x="479054" y="150585"/>
                  <a:pt x="370197" y="65314"/>
                </a:cubicBezTo>
                <a:cubicBezTo>
                  <a:pt x="261340" y="-19957"/>
                  <a:pt x="-5361" y="32657"/>
                  <a:pt x="82" y="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4763145" y="3733256"/>
            <a:ext cx="1059906" cy="307777"/>
          </a:xfrm>
          <a:prstGeom prst="rect">
            <a:avLst/>
          </a:prstGeom>
          <a:noFill/>
        </p:spPr>
        <p:txBody>
          <a:bodyPr wrap="none" rtlCol="0">
            <a:spAutoFit/>
          </a:bodyPr>
          <a:lstStyle/>
          <a:p>
            <a:r>
              <a:rPr lang="en-US" sz="1400" dirty="0">
                <a:solidFill>
                  <a:srgbClr val="FF0000"/>
                </a:solidFill>
                <a:latin typeface="Calibri" panose="020F0502020204030204" pitchFamily="34" charset="0"/>
              </a:rPr>
              <a:t>Inaccessible</a:t>
            </a:r>
          </a:p>
        </p:txBody>
      </p:sp>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011414" y="5294515"/>
            <a:ext cx="299181" cy="299181"/>
          </a:xfrm>
          <a:prstGeom prst="rect">
            <a:avLst/>
          </a:prstGeom>
        </p:spPr>
      </p:pic>
      <p:cxnSp>
        <p:nvCxnSpPr>
          <p:cNvPr id="34" name="Straight Connector 33"/>
          <p:cNvCxnSpPr/>
          <p:nvPr/>
        </p:nvCxnSpPr>
        <p:spPr>
          <a:xfrm>
            <a:off x="1314450" y="4857750"/>
            <a:ext cx="645795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852874" y="3540983"/>
            <a:ext cx="299181" cy="299181"/>
          </a:xfrm>
          <a:prstGeom prst="rect">
            <a:avLst/>
          </a:prstGeom>
        </p:spPr>
      </p:pic>
      <p:sp>
        <p:nvSpPr>
          <p:cNvPr id="41" name="TextBox 40"/>
          <p:cNvSpPr txBox="1"/>
          <p:nvPr/>
        </p:nvSpPr>
        <p:spPr>
          <a:xfrm>
            <a:off x="4849587" y="4890502"/>
            <a:ext cx="1059906" cy="307777"/>
          </a:xfrm>
          <a:prstGeom prst="rect">
            <a:avLst/>
          </a:prstGeom>
          <a:noFill/>
        </p:spPr>
        <p:txBody>
          <a:bodyPr wrap="none" rtlCol="0">
            <a:spAutoFit/>
          </a:bodyPr>
          <a:lstStyle/>
          <a:p>
            <a:r>
              <a:rPr lang="en-US" sz="1400" dirty="0">
                <a:solidFill>
                  <a:srgbClr val="FF0000"/>
                </a:solidFill>
                <a:latin typeface="Calibri" panose="020F0502020204030204" pitchFamily="34" charset="0"/>
              </a:rPr>
              <a:t>Inaccessible</a:t>
            </a:r>
          </a:p>
        </p:txBody>
      </p:sp>
      <p:sp>
        <p:nvSpPr>
          <p:cNvPr id="11" name="Freeform 10"/>
          <p:cNvSpPr/>
          <p:nvPr/>
        </p:nvSpPr>
        <p:spPr>
          <a:xfrm>
            <a:off x="3507583" y="4772026"/>
            <a:ext cx="1507331" cy="674188"/>
          </a:xfrm>
          <a:custGeom>
            <a:avLst/>
            <a:gdLst>
              <a:gd name="connsiteX0" fmla="*/ 2009775 w 2009775"/>
              <a:gd name="connsiteY0" fmla="*/ 0 h 898917"/>
              <a:gd name="connsiteX1" fmla="*/ 1209675 w 2009775"/>
              <a:gd name="connsiteY1" fmla="*/ 762000 h 898917"/>
              <a:gd name="connsiteX2" fmla="*/ 0 w 2009775"/>
              <a:gd name="connsiteY2" fmla="*/ 895350 h 898917"/>
            </a:gdLst>
            <a:ahLst/>
            <a:cxnLst>
              <a:cxn ang="0">
                <a:pos x="connsiteX0" y="connsiteY0"/>
              </a:cxn>
              <a:cxn ang="0">
                <a:pos x="connsiteX1" y="connsiteY1"/>
              </a:cxn>
              <a:cxn ang="0">
                <a:pos x="connsiteX2" y="connsiteY2"/>
              </a:cxn>
            </a:cxnLst>
            <a:rect l="l" t="t" r="r" b="b"/>
            <a:pathLst>
              <a:path w="2009775" h="898917">
                <a:moveTo>
                  <a:pt x="2009775" y="0"/>
                </a:moveTo>
                <a:cubicBezTo>
                  <a:pt x="1777206" y="306387"/>
                  <a:pt x="1544638" y="612775"/>
                  <a:pt x="1209675" y="762000"/>
                </a:cubicBezTo>
                <a:cubicBezTo>
                  <a:pt x="874712" y="911225"/>
                  <a:pt x="437356" y="903287"/>
                  <a:pt x="0" y="89535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1848318" y="4418231"/>
            <a:ext cx="1312475" cy="523220"/>
          </a:xfrm>
          <a:prstGeom prst="rect">
            <a:avLst/>
          </a:prstGeom>
          <a:noFill/>
        </p:spPr>
        <p:txBody>
          <a:bodyPr wrap="none" rtlCol="0">
            <a:spAutoFit/>
          </a:bodyPr>
          <a:lstStyle/>
          <a:p>
            <a:r>
              <a:rPr lang="en-US" sz="1400" dirty="0"/>
              <a:t>Low bandwidth</a:t>
            </a:r>
            <a:br>
              <a:rPr lang="en-US" sz="1400" dirty="0"/>
            </a:br>
            <a:r>
              <a:rPr lang="en-US" sz="1400" dirty="0"/>
              <a:t>High latency</a:t>
            </a:r>
          </a:p>
        </p:txBody>
      </p:sp>
      <p:sp>
        <p:nvSpPr>
          <p:cNvPr id="12" name="Date Placeholder 11">
            <a:extLst>
              <a:ext uri="{FF2B5EF4-FFF2-40B4-BE49-F238E27FC236}">
                <a16:creationId xmlns:a16="http://schemas.microsoft.com/office/drawing/2014/main" id="{BC93B0F9-5323-4E43-83FC-A791680AC461}"/>
              </a:ext>
            </a:extLst>
          </p:cNvPr>
          <p:cNvSpPr>
            <a:spLocks noGrp="1"/>
          </p:cNvSpPr>
          <p:nvPr>
            <p:ph type="dt" sz="half" idx="10"/>
          </p:nvPr>
        </p:nvSpPr>
        <p:spPr/>
        <p:txBody>
          <a:bodyPr/>
          <a:lstStyle/>
          <a:p>
            <a:r>
              <a:rPr lang="en-US"/>
              <a:t>2019</a:t>
            </a:r>
            <a:endParaRPr lang="en-US" dirty="0"/>
          </a:p>
        </p:txBody>
      </p:sp>
      <p:sp>
        <p:nvSpPr>
          <p:cNvPr id="14" name="Footer Placeholder 13">
            <a:extLst>
              <a:ext uri="{FF2B5EF4-FFF2-40B4-BE49-F238E27FC236}">
                <a16:creationId xmlns:a16="http://schemas.microsoft.com/office/drawing/2014/main" id="{A95D3891-A1B6-8F4C-8EBF-A81759B1B4E4}"/>
              </a:ext>
            </a:extLst>
          </p:cNvPr>
          <p:cNvSpPr>
            <a:spLocks noGrp="1"/>
          </p:cNvSpPr>
          <p:nvPr>
            <p:ph type="ftr" sz="quarter" idx="11"/>
          </p:nvPr>
        </p:nvSpPr>
        <p:spPr/>
        <p:txBody>
          <a:bodyPr/>
          <a:lstStyle/>
          <a:p>
            <a:r>
              <a:rPr lang="en-US"/>
              <a:t>Cloud Security - Nuno Santos</a:t>
            </a:r>
            <a:endParaRPr lang="en-US" dirty="0"/>
          </a:p>
        </p:txBody>
      </p:sp>
      <p:sp>
        <p:nvSpPr>
          <p:cNvPr id="17" name="Title 16">
            <a:extLst>
              <a:ext uri="{FF2B5EF4-FFF2-40B4-BE49-F238E27FC236}">
                <a16:creationId xmlns:a16="http://schemas.microsoft.com/office/drawing/2014/main" id="{DC27E40F-CF2A-674D-B2C0-C74063E82B31}"/>
              </a:ext>
            </a:extLst>
          </p:cNvPr>
          <p:cNvSpPr>
            <a:spLocks noGrp="1"/>
          </p:cNvSpPr>
          <p:nvPr>
            <p:ph type="title"/>
          </p:nvPr>
        </p:nvSpPr>
        <p:spPr/>
        <p:txBody>
          <a:bodyPr/>
          <a:lstStyle/>
          <a:p>
            <a:r>
              <a:rPr lang="en-US" dirty="0" err="1"/>
              <a:t>Processamento</a:t>
            </a:r>
            <a:r>
              <a:rPr lang="en-US" dirty="0"/>
              <a:t> </a:t>
            </a:r>
            <a:r>
              <a:rPr lang="en-US" dirty="0" err="1"/>
              <a:t>seguro</a:t>
            </a:r>
            <a:r>
              <a:rPr lang="en-US" dirty="0"/>
              <a:t> </a:t>
            </a:r>
            <a:r>
              <a:rPr lang="en-US" dirty="0" err="1"/>
              <a:t>na</a:t>
            </a:r>
            <a:r>
              <a:rPr lang="en-US" dirty="0"/>
              <a:t> cloud</a:t>
            </a:r>
          </a:p>
        </p:txBody>
      </p:sp>
    </p:spTree>
    <p:extLst>
      <p:ext uri="{BB962C8B-B14F-4D97-AF65-F5344CB8AC3E}">
        <p14:creationId xmlns:p14="http://schemas.microsoft.com/office/powerpoint/2010/main" val="1219388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899902" cy="838200"/>
          </a:xfrm>
        </p:spPr>
        <p:txBody>
          <a:bodyPr>
            <a:normAutofit fontScale="90000"/>
          </a:bodyPr>
          <a:lstStyle/>
          <a:p>
            <a:r>
              <a:rPr lang="en-US" dirty="0" err="1"/>
              <a:t>Processamento</a:t>
            </a:r>
            <a:r>
              <a:rPr lang="en-US" dirty="0"/>
              <a:t> </a:t>
            </a:r>
            <a:r>
              <a:rPr lang="en-US" dirty="0" err="1"/>
              <a:t>seguro</a:t>
            </a:r>
            <a:r>
              <a:rPr lang="en-US" dirty="0"/>
              <a:t> </a:t>
            </a:r>
            <a:r>
              <a:rPr lang="en-US" dirty="0" err="1"/>
              <a:t>na</a:t>
            </a:r>
            <a:r>
              <a:rPr lang="en-US" dirty="0"/>
              <a:t> cloud c/ </a:t>
            </a:r>
            <a:r>
              <a:rPr lang="en-US" dirty="0" err="1"/>
              <a:t>hw</a:t>
            </a:r>
            <a:r>
              <a:rPr lang="en-US" dirty="0"/>
              <a:t> </a:t>
            </a:r>
            <a:r>
              <a:rPr lang="en-US" dirty="0" err="1"/>
              <a:t>seguro</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77</a:t>
            </a:fld>
            <a:endParaRPr lang="en-US" dirty="0"/>
          </a:p>
        </p:txBody>
      </p:sp>
      <p:pic>
        <p:nvPicPr>
          <p:cNvPr id="13" name="Picture 12"/>
          <p:cNvPicPr>
            <a:picLocks noChangeAspect="1"/>
          </p:cNvPicPr>
          <p:nvPr/>
        </p:nvPicPr>
        <p:blipFill>
          <a:blip r:embed="rId3">
            <a:duotone>
              <a:prstClr val="black"/>
              <a:schemeClr val="tx1">
                <a:lumMod val="85000"/>
                <a:lumOff val="15000"/>
                <a:tint val="45000"/>
                <a:satMod val="400000"/>
              </a:schemeClr>
            </a:duotone>
            <a:extLst>
              <a:ext uri="{28A0092B-C50C-407E-A947-70E740481C1C}">
                <a14:useLocalDpi xmlns:a14="http://schemas.microsoft.com/office/drawing/2010/main" val="0"/>
              </a:ext>
            </a:extLst>
          </a:blip>
          <a:stretch>
            <a:fillRect/>
          </a:stretch>
        </p:blipFill>
        <p:spPr>
          <a:xfrm>
            <a:off x="1314450" y="1509901"/>
            <a:ext cx="3657600" cy="36576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822" y="5096746"/>
            <a:ext cx="730856" cy="730856"/>
          </a:xfrm>
          <a:prstGeom prst="rect">
            <a:avLst/>
          </a:prstGeom>
        </p:spPr>
      </p:pic>
      <p:cxnSp>
        <p:nvCxnSpPr>
          <p:cNvPr id="25" name="Straight Arrow Connector 24"/>
          <p:cNvCxnSpPr/>
          <p:nvPr/>
        </p:nvCxnSpPr>
        <p:spPr>
          <a:xfrm>
            <a:off x="3143250" y="4171951"/>
            <a:ext cx="0" cy="99555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6300" y="4114800"/>
            <a:ext cx="555020" cy="555020"/>
          </a:xfrm>
          <a:prstGeom prst="rect">
            <a:avLst/>
          </a:prstGeom>
        </p:spPr>
      </p:pic>
      <p:grpSp>
        <p:nvGrpSpPr>
          <p:cNvPr id="32" name="Group 31"/>
          <p:cNvGrpSpPr/>
          <p:nvPr/>
        </p:nvGrpSpPr>
        <p:grpSpPr>
          <a:xfrm>
            <a:off x="1799356" y="3107971"/>
            <a:ext cx="1283346" cy="461461"/>
            <a:chOff x="5896755" y="3921626"/>
            <a:chExt cx="1711128" cy="615281"/>
          </a:xfrm>
        </p:grpSpPr>
        <p:pic>
          <p:nvPicPr>
            <p:cNvPr id="35" name="Picture 34"/>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36" name="Picture 35"/>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37" name="Picture 36"/>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grpSp>
        <p:nvGrpSpPr>
          <p:cNvPr id="62" name="Group 61"/>
          <p:cNvGrpSpPr/>
          <p:nvPr/>
        </p:nvGrpSpPr>
        <p:grpSpPr>
          <a:xfrm>
            <a:off x="3127839" y="2479409"/>
            <a:ext cx="921035" cy="452504"/>
            <a:chOff x="6157200" y="4437319"/>
            <a:chExt cx="1228047" cy="603339"/>
          </a:xfrm>
        </p:grpSpPr>
        <p:pic>
          <p:nvPicPr>
            <p:cNvPr id="63" name="Picture 6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4" name="Picture 63"/>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5" name="Picture 64"/>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66" name="Group 65"/>
          <p:cNvGrpSpPr/>
          <p:nvPr/>
        </p:nvGrpSpPr>
        <p:grpSpPr>
          <a:xfrm>
            <a:off x="3242139" y="2593709"/>
            <a:ext cx="921035" cy="452504"/>
            <a:chOff x="6157200" y="4437319"/>
            <a:chExt cx="1228047" cy="603339"/>
          </a:xfrm>
        </p:grpSpPr>
        <p:pic>
          <p:nvPicPr>
            <p:cNvPr id="67" name="Picture 66"/>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8" name="Picture 67"/>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9" name="Picture 68"/>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70" name="Group 69"/>
          <p:cNvGrpSpPr/>
          <p:nvPr/>
        </p:nvGrpSpPr>
        <p:grpSpPr>
          <a:xfrm>
            <a:off x="3356439" y="2708009"/>
            <a:ext cx="921035" cy="452504"/>
            <a:chOff x="6157200" y="4437319"/>
            <a:chExt cx="1228047" cy="603339"/>
          </a:xfrm>
        </p:grpSpPr>
        <p:pic>
          <p:nvPicPr>
            <p:cNvPr id="71" name="Picture 70"/>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72" name="Picture 71"/>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73" name="Picture 7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8" name="Group 7"/>
          <p:cNvGrpSpPr/>
          <p:nvPr/>
        </p:nvGrpSpPr>
        <p:grpSpPr>
          <a:xfrm>
            <a:off x="3645262" y="3317463"/>
            <a:ext cx="715244" cy="663842"/>
            <a:chOff x="6387287" y="2238286"/>
            <a:chExt cx="953659" cy="885123"/>
          </a:xfrm>
        </p:grpSpPr>
        <p:sp>
          <p:nvSpPr>
            <p:cNvPr id="7" name="Rectangle 6"/>
            <p:cNvSpPr/>
            <p:nvPr/>
          </p:nvSpPr>
          <p:spPr>
            <a:xfrm>
              <a:off x="6387287" y="2238286"/>
              <a:ext cx="953659" cy="885123"/>
            </a:xfrm>
            <a:prstGeom prst="rect">
              <a:avLst/>
            </a:prstGeom>
            <a:pattFill prst="diagBrick">
              <a:fgClr>
                <a:schemeClr val="tx1"/>
              </a:fgClr>
              <a:bgClr>
                <a:schemeClr val="bg1"/>
              </a:bgClr>
            </a:patt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p:cNvSpPr/>
            <p:nvPr/>
          </p:nvSpPr>
          <p:spPr>
            <a:xfrm>
              <a:off x="6510569" y="2386537"/>
              <a:ext cx="685800" cy="60130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350"/>
            </a:p>
          </p:txBody>
        </p:sp>
      </p:grpSp>
      <p:sp>
        <p:nvSpPr>
          <p:cNvPr id="9" name="Freeform 8"/>
          <p:cNvSpPr/>
          <p:nvPr/>
        </p:nvSpPr>
        <p:spPr>
          <a:xfrm>
            <a:off x="4359668" y="3665765"/>
            <a:ext cx="489919" cy="383721"/>
          </a:xfrm>
          <a:custGeom>
            <a:avLst/>
            <a:gdLst>
              <a:gd name="connsiteX0" fmla="*/ 653225 w 653225"/>
              <a:gd name="connsiteY0" fmla="*/ 511628 h 511628"/>
              <a:gd name="connsiteX1" fmla="*/ 370197 w 653225"/>
              <a:gd name="connsiteY1" fmla="*/ 65314 h 511628"/>
              <a:gd name="connsiteX2" fmla="*/ 82 w 653225"/>
              <a:gd name="connsiteY2" fmla="*/ 0 h 511628"/>
            </a:gdLst>
            <a:ahLst/>
            <a:cxnLst>
              <a:cxn ang="0">
                <a:pos x="connsiteX0" y="connsiteY0"/>
              </a:cxn>
              <a:cxn ang="0">
                <a:pos x="connsiteX1" y="connsiteY1"/>
              </a:cxn>
              <a:cxn ang="0">
                <a:pos x="connsiteX2" y="connsiteY2"/>
              </a:cxn>
            </a:cxnLst>
            <a:rect l="l" t="t" r="r" b="b"/>
            <a:pathLst>
              <a:path w="653225" h="511628">
                <a:moveTo>
                  <a:pt x="653225" y="511628"/>
                </a:moveTo>
                <a:cubicBezTo>
                  <a:pt x="566139" y="331106"/>
                  <a:pt x="479054" y="150585"/>
                  <a:pt x="370197" y="65314"/>
                </a:cubicBezTo>
                <a:cubicBezTo>
                  <a:pt x="261340" y="-19957"/>
                  <a:pt x="-5361" y="32657"/>
                  <a:pt x="82" y="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4856878" y="3733256"/>
            <a:ext cx="1239122" cy="400110"/>
          </a:xfrm>
          <a:prstGeom prst="rect">
            <a:avLst/>
          </a:prstGeom>
          <a:noFill/>
        </p:spPr>
        <p:txBody>
          <a:bodyPr wrap="none" rtlCol="0">
            <a:spAutoFit/>
          </a:bodyPr>
          <a:lstStyle/>
          <a:p>
            <a:r>
              <a:rPr lang="en-US" sz="2000" dirty="0" err="1">
                <a:solidFill>
                  <a:srgbClr val="FF0000"/>
                </a:solidFill>
                <a:latin typeface="Tw Cen MT" panose="020B0602020104020603" pitchFamily="34" charset="77"/>
              </a:rPr>
              <a:t>Inacessível</a:t>
            </a:r>
            <a:endParaRPr lang="en-US" sz="2000" dirty="0">
              <a:solidFill>
                <a:srgbClr val="FF0000"/>
              </a:solidFill>
              <a:latin typeface="Tw Cen MT" panose="020B0602020104020603" pitchFamily="34" charset="77"/>
            </a:endParaRPr>
          </a:p>
        </p:txBody>
      </p:sp>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011414" y="5294515"/>
            <a:ext cx="299181" cy="299181"/>
          </a:xfrm>
          <a:prstGeom prst="rect">
            <a:avLst/>
          </a:prstGeom>
        </p:spPr>
      </p:pic>
      <p:cxnSp>
        <p:nvCxnSpPr>
          <p:cNvPr id="34" name="Straight Connector 33"/>
          <p:cNvCxnSpPr/>
          <p:nvPr/>
        </p:nvCxnSpPr>
        <p:spPr>
          <a:xfrm>
            <a:off x="1314450" y="4857750"/>
            <a:ext cx="645795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852874" y="3540983"/>
            <a:ext cx="299181" cy="299181"/>
          </a:xfrm>
          <a:prstGeom prst="rect">
            <a:avLst/>
          </a:prstGeom>
        </p:spPr>
      </p:pic>
      <p:sp>
        <p:nvSpPr>
          <p:cNvPr id="41" name="TextBox 40"/>
          <p:cNvSpPr txBox="1"/>
          <p:nvPr/>
        </p:nvSpPr>
        <p:spPr>
          <a:xfrm>
            <a:off x="4849587" y="4890502"/>
            <a:ext cx="1239122" cy="400110"/>
          </a:xfrm>
          <a:prstGeom prst="rect">
            <a:avLst/>
          </a:prstGeom>
          <a:noFill/>
        </p:spPr>
        <p:txBody>
          <a:bodyPr wrap="none" rtlCol="0">
            <a:spAutoFit/>
          </a:bodyPr>
          <a:lstStyle/>
          <a:p>
            <a:r>
              <a:rPr lang="en-US" sz="2000" dirty="0" err="1">
                <a:solidFill>
                  <a:srgbClr val="FF0003"/>
                </a:solidFill>
                <a:latin typeface="Tw Cen MT" panose="020B0602020104020603" pitchFamily="34" charset="77"/>
              </a:rPr>
              <a:t>Inacessível</a:t>
            </a:r>
            <a:endParaRPr lang="en-US" sz="2000" dirty="0">
              <a:solidFill>
                <a:srgbClr val="FF0003"/>
              </a:solidFill>
              <a:latin typeface="Tw Cen MT" panose="020B0602020104020603" pitchFamily="34" charset="77"/>
            </a:endParaRPr>
          </a:p>
        </p:txBody>
      </p:sp>
      <p:sp>
        <p:nvSpPr>
          <p:cNvPr id="12" name="TextBox 11"/>
          <p:cNvSpPr txBox="1"/>
          <p:nvPr/>
        </p:nvSpPr>
        <p:spPr>
          <a:xfrm>
            <a:off x="5257800" y="2895600"/>
            <a:ext cx="2373791" cy="830997"/>
          </a:xfrm>
          <a:prstGeom prst="rect">
            <a:avLst/>
          </a:prstGeom>
          <a:noFill/>
        </p:spPr>
        <p:txBody>
          <a:bodyPr wrap="none" rtlCol="0">
            <a:spAutoFit/>
          </a:bodyPr>
          <a:lstStyle/>
          <a:p>
            <a:pPr algn="ctr"/>
            <a:r>
              <a:rPr lang="en-US" sz="2400" dirty="0">
                <a:latin typeface="Tw Cen MT" panose="020B0602020104020603" pitchFamily="34" charset="77"/>
              </a:rPr>
              <a:t>Hardware Seguro</a:t>
            </a:r>
          </a:p>
          <a:p>
            <a:pPr algn="ctr"/>
            <a:r>
              <a:rPr lang="en-US" sz="2400" dirty="0">
                <a:latin typeface="Tw Cen MT" panose="020B0602020104020603" pitchFamily="34" charset="77"/>
              </a:rPr>
              <a:t>(Trusted Module)</a:t>
            </a:r>
          </a:p>
        </p:txBody>
      </p:sp>
      <p:cxnSp>
        <p:nvCxnSpPr>
          <p:cNvPr id="16" name="Straight Arrow Connector 15"/>
          <p:cNvCxnSpPr>
            <a:cxnSpLocks/>
            <a:endCxn id="12" idx="1"/>
          </p:cNvCxnSpPr>
          <p:nvPr/>
        </p:nvCxnSpPr>
        <p:spPr>
          <a:xfrm flipV="1">
            <a:off x="4414403" y="3311099"/>
            <a:ext cx="843397" cy="332674"/>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96056" y="4231996"/>
            <a:ext cx="1794787" cy="707886"/>
          </a:xfrm>
          <a:prstGeom prst="rect">
            <a:avLst/>
          </a:prstGeom>
          <a:noFill/>
        </p:spPr>
        <p:txBody>
          <a:bodyPr wrap="none" rtlCol="0">
            <a:spAutoFit/>
          </a:bodyPr>
          <a:lstStyle/>
          <a:p>
            <a:r>
              <a:rPr lang="en-US" sz="2000" dirty="0">
                <a:latin typeface="Tw Cen MT" panose="020B0602020104020603" pitchFamily="34" charset="77"/>
              </a:rPr>
              <a:t>Admin </a:t>
            </a:r>
            <a:r>
              <a:rPr lang="en-US" sz="2000" dirty="0" err="1">
                <a:latin typeface="Tw Cen MT" panose="020B0602020104020603" pitchFamily="34" charset="77"/>
              </a:rPr>
              <a:t>curioso</a:t>
            </a:r>
            <a:br>
              <a:rPr lang="en-US" sz="2000" dirty="0">
                <a:latin typeface="Tw Cen MT" panose="020B0602020104020603" pitchFamily="34" charset="77"/>
              </a:rPr>
            </a:br>
            <a:r>
              <a:rPr lang="en-US" sz="2000" dirty="0" err="1">
                <a:latin typeface="Tw Cen MT" panose="020B0602020104020603" pitchFamily="34" charset="77"/>
              </a:rPr>
              <a:t>Pirata</a:t>
            </a:r>
            <a:r>
              <a:rPr lang="en-US" sz="2000" dirty="0">
                <a:latin typeface="Tw Cen MT" panose="020B0602020104020603" pitchFamily="34" charset="77"/>
              </a:rPr>
              <a:t> </a:t>
            </a:r>
            <a:r>
              <a:rPr lang="en-US" sz="2000" dirty="0" err="1">
                <a:latin typeface="Tw Cen MT" panose="020B0602020104020603" pitchFamily="34" charset="77"/>
              </a:rPr>
              <a:t>malicioso</a:t>
            </a:r>
            <a:endParaRPr lang="en-US" sz="2000" dirty="0">
              <a:latin typeface="Tw Cen MT" panose="020B0602020104020603" pitchFamily="34" charset="77"/>
            </a:endParaRPr>
          </a:p>
        </p:txBody>
      </p:sp>
      <p:sp>
        <p:nvSpPr>
          <p:cNvPr id="17" name="Date Placeholder 16">
            <a:extLst>
              <a:ext uri="{FF2B5EF4-FFF2-40B4-BE49-F238E27FC236}">
                <a16:creationId xmlns:a16="http://schemas.microsoft.com/office/drawing/2014/main" id="{F4862EFB-B868-8D4E-8880-202FF5838324}"/>
              </a:ext>
            </a:extLst>
          </p:cNvPr>
          <p:cNvSpPr>
            <a:spLocks noGrp="1"/>
          </p:cNvSpPr>
          <p:nvPr>
            <p:ph type="dt" sz="half" idx="10"/>
          </p:nvPr>
        </p:nvSpPr>
        <p:spPr/>
        <p:txBody>
          <a:bodyPr/>
          <a:lstStyle/>
          <a:p>
            <a:r>
              <a:rPr lang="en-US"/>
              <a:t>2019</a:t>
            </a:r>
            <a:endParaRPr lang="en-US" dirty="0"/>
          </a:p>
        </p:txBody>
      </p:sp>
      <p:sp>
        <p:nvSpPr>
          <p:cNvPr id="18" name="Footer Placeholder 17">
            <a:extLst>
              <a:ext uri="{FF2B5EF4-FFF2-40B4-BE49-F238E27FC236}">
                <a16:creationId xmlns:a16="http://schemas.microsoft.com/office/drawing/2014/main" id="{3EEECD4B-BC9B-334C-9480-D03F1E37C299}"/>
              </a:ext>
            </a:extLst>
          </p:cNvPr>
          <p:cNvSpPr>
            <a:spLocks noGrp="1"/>
          </p:cNvSpPr>
          <p:nvPr>
            <p:ph type="ftr" sz="quarter" idx="11"/>
          </p:nvPr>
        </p:nvSpPr>
        <p:spPr/>
        <p:txBody>
          <a:bodyPr/>
          <a:lstStyle/>
          <a:p>
            <a:r>
              <a:rPr lang="en-US"/>
              <a:t>Cloud Security - Nuno Santos</a:t>
            </a:r>
            <a:endParaRPr lang="en-US" dirty="0"/>
          </a:p>
        </p:txBody>
      </p:sp>
      <p:sp>
        <p:nvSpPr>
          <p:cNvPr id="42" name="Freeform 41">
            <a:extLst>
              <a:ext uri="{FF2B5EF4-FFF2-40B4-BE49-F238E27FC236}">
                <a16:creationId xmlns:a16="http://schemas.microsoft.com/office/drawing/2014/main" id="{52E8E81C-A28A-2143-9CF9-7AA9CE047E9E}"/>
              </a:ext>
            </a:extLst>
          </p:cNvPr>
          <p:cNvSpPr/>
          <p:nvPr/>
        </p:nvSpPr>
        <p:spPr>
          <a:xfrm>
            <a:off x="3507583" y="4772026"/>
            <a:ext cx="1507331" cy="674188"/>
          </a:xfrm>
          <a:custGeom>
            <a:avLst/>
            <a:gdLst>
              <a:gd name="connsiteX0" fmla="*/ 2009775 w 2009775"/>
              <a:gd name="connsiteY0" fmla="*/ 0 h 898917"/>
              <a:gd name="connsiteX1" fmla="*/ 1209675 w 2009775"/>
              <a:gd name="connsiteY1" fmla="*/ 762000 h 898917"/>
              <a:gd name="connsiteX2" fmla="*/ 0 w 2009775"/>
              <a:gd name="connsiteY2" fmla="*/ 895350 h 898917"/>
            </a:gdLst>
            <a:ahLst/>
            <a:cxnLst>
              <a:cxn ang="0">
                <a:pos x="connsiteX0" y="connsiteY0"/>
              </a:cxn>
              <a:cxn ang="0">
                <a:pos x="connsiteX1" y="connsiteY1"/>
              </a:cxn>
              <a:cxn ang="0">
                <a:pos x="connsiteX2" y="connsiteY2"/>
              </a:cxn>
            </a:cxnLst>
            <a:rect l="l" t="t" r="r" b="b"/>
            <a:pathLst>
              <a:path w="2009775" h="898917">
                <a:moveTo>
                  <a:pt x="2009775" y="0"/>
                </a:moveTo>
                <a:cubicBezTo>
                  <a:pt x="1777206" y="306387"/>
                  <a:pt x="1544638" y="612775"/>
                  <a:pt x="1209675" y="762000"/>
                </a:cubicBezTo>
                <a:cubicBezTo>
                  <a:pt x="874712" y="911225"/>
                  <a:pt x="437356" y="903287"/>
                  <a:pt x="0" y="89535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6073226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3451-ED8C-B44F-9FFB-6D367361AFCE}"/>
              </a:ext>
            </a:extLst>
          </p:cNvPr>
          <p:cNvSpPr>
            <a:spLocks noGrp="1"/>
          </p:cNvSpPr>
          <p:nvPr>
            <p:ph type="title"/>
          </p:nvPr>
        </p:nvSpPr>
        <p:spPr/>
        <p:txBody>
          <a:bodyPr/>
          <a:lstStyle/>
          <a:p>
            <a:r>
              <a:rPr lang="en-US" dirty="0" err="1"/>
              <a:t>Ideia</a:t>
            </a:r>
            <a:r>
              <a:rPr lang="en-US" dirty="0"/>
              <a:t> </a:t>
            </a:r>
            <a:r>
              <a:rPr lang="en-US" dirty="0" err="1"/>
              <a:t>chave</a:t>
            </a:r>
            <a:r>
              <a:rPr lang="en-US" dirty="0"/>
              <a:t>: </a:t>
            </a:r>
            <a:r>
              <a:rPr lang="en-US" dirty="0" err="1"/>
              <a:t>Isolamento</a:t>
            </a:r>
            <a:endParaRPr lang="en-US" dirty="0"/>
          </a:p>
        </p:txBody>
      </p:sp>
      <p:sp>
        <p:nvSpPr>
          <p:cNvPr id="3" name="Date Placeholder 2">
            <a:extLst>
              <a:ext uri="{FF2B5EF4-FFF2-40B4-BE49-F238E27FC236}">
                <a16:creationId xmlns:a16="http://schemas.microsoft.com/office/drawing/2014/main" id="{28BFE7C8-BBEB-9045-A461-990CA4D73985}"/>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25588E4F-AAF9-0348-A873-B419A86A9745}"/>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7EB92CC1-BEEC-B94C-955B-5132909C7C2B}"/>
              </a:ext>
            </a:extLst>
          </p:cNvPr>
          <p:cNvSpPr>
            <a:spLocks noGrp="1"/>
          </p:cNvSpPr>
          <p:nvPr>
            <p:ph type="sldNum" sz="quarter" idx="12"/>
          </p:nvPr>
        </p:nvSpPr>
        <p:spPr/>
        <p:txBody>
          <a:bodyPr/>
          <a:lstStyle/>
          <a:p>
            <a:fld id="{BAFC06C6-5388-EF48-9B75-F2C2BBFC0E68}" type="slidenum">
              <a:rPr lang="en-US" smtClean="0"/>
              <a:t>78</a:t>
            </a:fld>
            <a:endParaRPr lang="en-US" dirty="0"/>
          </a:p>
        </p:txBody>
      </p:sp>
      <p:sp>
        <p:nvSpPr>
          <p:cNvPr id="6" name="Rectangle 5">
            <a:extLst>
              <a:ext uri="{FF2B5EF4-FFF2-40B4-BE49-F238E27FC236}">
                <a16:creationId xmlns:a16="http://schemas.microsoft.com/office/drawing/2014/main" id="{F3FFB28A-C18F-1D4F-91C6-086E1C0A0B24}"/>
              </a:ext>
            </a:extLst>
          </p:cNvPr>
          <p:cNvSpPr/>
          <p:nvPr/>
        </p:nvSpPr>
        <p:spPr>
          <a:xfrm>
            <a:off x="5181599" y="2743200"/>
            <a:ext cx="1528753" cy="1237221"/>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2F31E31E-F020-D341-B4B8-065FF4C7BC0C}"/>
              </a:ext>
            </a:extLst>
          </p:cNvPr>
          <p:cNvSpPr/>
          <p:nvPr/>
        </p:nvSpPr>
        <p:spPr>
          <a:xfrm>
            <a:off x="2814647" y="2587565"/>
            <a:ext cx="1528753" cy="1417599"/>
          </a:xfrm>
          <a:prstGeom prst="rect">
            <a:avLst/>
          </a:prstGeom>
          <a:solidFill>
            <a:srgbClr val="FF0000">
              <a:alpha val="69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dirty="0"/>
              <a:t>OS</a:t>
            </a:r>
          </a:p>
        </p:txBody>
      </p:sp>
      <p:sp>
        <p:nvSpPr>
          <p:cNvPr id="8" name="Rectangle 7">
            <a:extLst>
              <a:ext uri="{FF2B5EF4-FFF2-40B4-BE49-F238E27FC236}">
                <a16:creationId xmlns:a16="http://schemas.microsoft.com/office/drawing/2014/main" id="{E7944DCA-04BC-5248-9C0D-F02A282ABE4C}"/>
              </a:ext>
            </a:extLst>
          </p:cNvPr>
          <p:cNvSpPr/>
          <p:nvPr/>
        </p:nvSpPr>
        <p:spPr>
          <a:xfrm>
            <a:off x="5278359" y="2861375"/>
            <a:ext cx="1353582" cy="796225"/>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dirty="0"/>
              <a:t>DBMS</a:t>
            </a:r>
            <a:endParaRPr lang="en-US" sz="1350" dirty="0"/>
          </a:p>
        </p:txBody>
      </p:sp>
      <p:pic>
        <p:nvPicPr>
          <p:cNvPr id="9" name="Picture 8">
            <a:extLst>
              <a:ext uri="{FF2B5EF4-FFF2-40B4-BE49-F238E27FC236}">
                <a16:creationId xmlns:a16="http://schemas.microsoft.com/office/drawing/2014/main" id="{862E5B7A-180D-D34C-B777-F2B6C0D928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418713">
            <a:off x="6288969" y="3182055"/>
            <a:ext cx="282576" cy="282576"/>
          </a:xfrm>
          <a:prstGeom prst="rect">
            <a:avLst/>
          </a:prstGeom>
        </p:spPr>
      </p:pic>
      <p:sp>
        <p:nvSpPr>
          <p:cNvPr id="10" name="Rectangle 9">
            <a:extLst>
              <a:ext uri="{FF2B5EF4-FFF2-40B4-BE49-F238E27FC236}">
                <a16:creationId xmlns:a16="http://schemas.microsoft.com/office/drawing/2014/main" id="{F131CC90-4DB9-9348-926A-9685504842CD}"/>
              </a:ext>
            </a:extLst>
          </p:cNvPr>
          <p:cNvSpPr/>
          <p:nvPr/>
        </p:nvSpPr>
        <p:spPr>
          <a:xfrm>
            <a:off x="2805986" y="4236792"/>
            <a:ext cx="1528753" cy="569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Commodity h/w</a:t>
            </a:r>
          </a:p>
        </p:txBody>
      </p:sp>
      <p:sp>
        <p:nvSpPr>
          <p:cNvPr id="11" name="Rectangle 10">
            <a:extLst>
              <a:ext uri="{FF2B5EF4-FFF2-40B4-BE49-F238E27FC236}">
                <a16:creationId xmlns:a16="http://schemas.microsoft.com/office/drawing/2014/main" id="{C31E1600-B8C0-5843-969A-25693E03054D}"/>
              </a:ext>
            </a:extLst>
          </p:cNvPr>
          <p:cNvSpPr/>
          <p:nvPr/>
        </p:nvSpPr>
        <p:spPr>
          <a:xfrm>
            <a:off x="2438400" y="2209800"/>
            <a:ext cx="4572000" cy="2895600"/>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F145E03-E66E-9042-A1D2-4DC57693D5BF}"/>
              </a:ext>
            </a:extLst>
          </p:cNvPr>
          <p:cNvSpPr/>
          <p:nvPr/>
        </p:nvSpPr>
        <p:spPr>
          <a:xfrm>
            <a:off x="5181600" y="4236792"/>
            <a:ext cx="1528753" cy="569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Secure</a:t>
            </a:r>
            <a:br>
              <a:rPr lang="en-US" dirty="0">
                <a:solidFill>
                  <a:schemeClr val="tx1"/>
                </a:solidFill>
              </a:rPr>
            </a:br>
            <a:r>
              <a:rPr lang="en-US" dirty="0">
                <a:solidFill>
                  <a:schemeClr val="tx1"/>
                </a:solidFill>
              </a:rPr>
              <a:t>h/w</a:t>
            </a:r>
          </a:p>
        </p:txBody>
      </p:sp>
      <p:sp>
        <p:nvSpPr>
          <p:cNvPr id="13" name="Rectangle 12">
            <a:extLst>
              <a:ext uri="{FF2B5EF4-FFF2-40B4-BE49-F238E27FC236}">
                <a16:creationId xmlns:a16="http://schemas.microsoft.com/office/drawing/2014/main" id="{8A8063C5-98E2-C146-9E30-D7DC46D89DF6}"/>
              </a:ext>
            </a:extLst>
          </p:cNvPr>
          <p:cNvSpPr/>
          <p:nvPr/>
        </p:nvSpPr>
        <p:spPr>
          <a:xfrm>
            <a:off x="5278359" y="3505200"/>
            <a:ext cx="1353582" cy="389095"/>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600" dirty="0"/>
              <a:t>Embedded OS</a:t>
            </a:r>
            <a:endParaRPr lang="en-US" sz="1200" dirty="0"/>
          </a:p>
        </p:txBody>
      </p:sp>
      <p:cxnSp>
        <p:nvCxnSpPr>
          <p:cNvPr id="14" name="Straight Arrow Connector 13">
            <a:extLst>
              <a:ext uri="{FF2B5EF4-FFF2-40B4-BE49-F238E27FC236}">
                <a16:creationId xmlns:a16="http://schemas.microsoft.com/office/drawing/2014/main" id="{3253B19C-E0D9-154D-958D-A7B60A70FBEC}"/>
              </a:ext>
            </a:extLst>
          </p:cNvPr>
          <p:cNvCxnSpPr>
            <a:stCxn id="10" idx="3"/>
            <a:endCxn id="12" idx="1"/>
          </p:cNvCxnSpPr>
          <p:nvPr/>
        </p:nvCxnSpPr>
        <p:spPr>
          <a:xfrm>
            <a:off x="4334739" y="4521502"/>
            <a:ext cx="846861" cy="0"/>
          </a:xfrm>
          <a:prstGeom prst="straightConnector1">
            <a:avLst/>
          </a:prstGeom>
          <a:ln>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3326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nSpc>
                <a:spcPct val="110000"/>
              </a:lnSpc>
            </a:pPr>
            <a:r>
              <a:rPr lang="en-US" dirty="0"/>
              <a:t>Co-</a:t>
            </a:r>
            <a:r>
              <a:rPr lang="en-US" dirty="0" err="1"/>
              <a:t>processador</a:t>
            </a:r>
            <a:r>
              <a:rPr lang="en-US" dirty="0"/>
              <a:t> </a:t>
            </a:r>
            <a:r>
              <a:rPr lang="en-US" dirty="0" err="1"/>
              <a:t>seguro</a:t>
            </a:r>
            <a:endParaRPr lang="en-US" dirty="0"/>
          </a:p>
          <a:p>
            <a:pPr lvl="1">
              <a:lnSpc>
                <a:spcPct val="110000"/>
              </a:lnSpc>
            </a:pPr>
            <a:r>
              <a:rPr lang="en-US" dirty="0"/>
              <a:t>ATMs, smart cards</a:t>
            </a:r>
          </a:p>
          <a:p>
            <a:pPr lvl="1">
              <a:lnSpc>
                <a:spcPct val="110000"/>
              </a:lnSpc>
            </a:pPr>
            <a:endParaRPr lang="en-US" dirty="0"/>
          </a:p>
          <a:p>
            <a:pPr>
              <a:lnSpc>
                <a:spcPct val="110000"/>
              </a:lnSpc>
            </a:pPr>
            <a:r>
              <a:rPr lang="en-US" dirty="0"/>
              <a:t>Hardware Security Modules</a:t>
            </a:r>
          </a:p>
          <a:p>
            <a:pPr lvl="1">
              <a:lnSpc>
                <a:spcPct val="110000"/>
              </a:lnSpc>
            </a:pPr>
            <a:r>
              <a:rPr lang="en-US" dirty="0" err="1"/>
              <a:t>Cripto-aceleração</a:t>
            </a:r>
            <a:r>
              <a:rPr lang="en-US" dirty="0"/>
              <a:t> tamper-proof</a:t>
            </a:r>
          </a:p>
          <a:p>
            <a:pPr lvl="1">
              <a:lnSpc>
                <a:spcPct val="110000"/>
              </a:lnSpc>
            </a:pPr>
            <a:endParaRPr lang="en-US" dirty="0"/>
          </a:p>
          <a:p>
            <a:pPr>
              <a:lnSpc>
                <a:spcPct val="110000"/>
              </a:lnSpc>
            </a:pPr>
            <a:r>
              <a:rPr lang="en-US" dirty="0"/>
              <a:t>FPGAs</a:t>
            </a:r>
          </a:p>
          <a:p>
            <a:pPr lvl="1">
              <a:lnSpc>
                <a:spcPct val="110000"/>
              </a:lnSpc>
            </a:pPr>
            <a:r>
              <a:rPr lang="en-US" dirty="0"/>
              <a:t>Para </a:t>
            </a:r>
            <a:r>
              <a:rPr lang="en-US" dirty="0" err="1"/>
              <a:t>uso</a:t>
            </a:r>
            <a:r>
              <a:rPr lang="en-US" dirty="0"/>
              <a:t> </a:t>
            </a:r>
            <a:r>
              <a:rPr lang="en-US" dirty="0" err="1"/>
              <a:t>militar</a:t>
            </a:r>
            <a:endParaRPr lang="en-US" dirty="0"/>
          </a:p>
          <a:p>
            <a:pPr lvl="1">
              <a:lnSpc>
                <a:spcPct val="110000"/>
              </a:lnSpc>
            </a:pPr>
            <a:endParaRPr lang="en-US" dirty="0"/>
          </a:p>
          <a:p>
            <a:pPr>
              <a:lnSpc>
                <a:spcPct val="110000"/>
              </a:lnSpc>
            </a:pPr>
            <a:r>
              <a:rPr lang="en-US" dirty="0"/>
              <a:t>Chips TPM</a:t>
            </a:r>
          </a:p>
          <a:p>
            <a:pPr lvl="1">
              <a:lnSpc>
                <a:spcPct val="110000"/>
              </a:lnSpc>
            </a:pPr>
            <a:r>
              <a:rPr lang="en-US" dirty="0"/>
              <a:t>Laptops, etc.</a:t>
            </a:r>
          </a:p>
        </p:txBody>
      </p:sp>
      <p:sp>
        <p:nvSpPr>
          <p:cNvPr id="4" name="Slide Number Placeholder 3"/>
          <p:cNvSpPr>
            <a:spLocks noGrp="1"/>
          </p:cNvSpPr>
          <p:nvPr>
            <p:ph type="sldNum" sz="quarter" idx="12"/>
          </p:nvPr>
        </p:nvSpPr>
        <p:spPr/>
        <p:txBody>
          <a:bodyPr/>
          <a:lstStyle/>
          <a:p>
            <a:fld id="{BACC0D7D-E0FC-49BF-B4A2-5B13217C58F0}" type="slidenum">
              <a:rPr lang="en-US" smtClean="0"/>
              <a:t>79</a:t>
            </a:fld>
            <a:endParaRPr lang="en-US"/>
          </a:p>
        </p:txBody>
      </p:sp>
      <p:grpSp>
        <p:nvGrpSpPr>
          <p:cNvPr id="6" name="Group 5"/>
          <p:cNvGrpSpPr/>
          <p:nvPr/>
        </p:nvGrpSpPr>
        <p:grpSpPr>
          <a:xfrm>
            <a:off x="5583565" y="3943351"/>
            <a:ext cx="2265035" cy="1955006"/>
            <a:chOff x="2362200" y="3323593"/>
            <a:chExt cx="3643313" cy="3305807"/>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3856785"/>
              <a:ext cx="3643313" cy="277261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178629" y="3323593"/>
              <a:ext cx="1750756" cy="507422"/>
            </a:xfrm>
            <a:prstGeom prst="rect">
              <a:avLst/>
            </a:prstGeom>
            <a:noFill/>
          </p:spPr>
          <p:txBody>
            <a:bodyPr wrap="none" rtlCol="0">
              <a:spAutoFit/>
            </a:bodyPr>
            <a:lstStyle/>
            <a:p>
              <a:r>
                <a:rPr lang="en-US" sz="1350" b="1" dirty="0"/>
                <a:t>Secure FPGA</a:t>
              </a:r>
            </a:p>
          </p:txBody>
        </p:sp>
      </p:grpSp>
      <p:grpSp>
        <p:nvGrpSpPr>
          <p:cNvPr id="9" name="Group 8"/>
          <p:cNvGrpSpPr/>
          <p:nvPr/>
        </p:nvGrpSpPr>
        <p:grpSpPr>
          <a:xfrm>
            <a:off x="6029784" y="1266190"/>
            <a:ext cx="1990951" cy="1489536"/>
            <a:chOff x="990600" y="3452727"/>
            <a:chExt cx="2654601" cy="1986048"/>
          </a:xfrm>
        </p:grpSpPr>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343400"/>
              <a:ext cx="1762125"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1066800" y="3452727"/>
              <a:ext cx="2578401" cy="954108"/>
            </a:xfrm>
            <a:prstGeom prst="rect">
              <a:avLst/>
            </a:prstGeom>
          </p:spPr>
          <p:txBody>
            <a:bodyPr wrap="square">
              <a:spAutoFit/>
            </a:bodyPr>
            <a:lstStyle/>
            <a:p>
              <a:r>
                <a:rPr lang="en-US" sz="1350" b="1" dirty="0"/>
                <a:t>IBM 4764 PCI-X Cryptographic Coprocessor</a:t>
              </a:r>
              <a:endParaRPr lang="en-US" sz="1350" dirty="0"/>
            </a:p>
          </p:txBody>
        </p:sp>
      </p:grpSp>
      <p:sp>
        <p:nvSpPr>
          <p:cNvPr id="12" name="Date Placeholder 11">
            <a:extLst>
              <a:ext uri="{FF2B5EF4-FFF2-40B4-BE49-F238E27FC236}">
                <a16:creationId xmlns:a16="http://schemas.microsoft.com/office/drawing/2014/main" id="{0416A7DC-A8A0-7149-9083-ABDC7C2A4C33}"/>
              </a:ext>
            </a:extLst>
          </p:cNvPr>
          <p:cNvSpPr>
            <a:spLocks noGrp="1"/>
          </p:cNvSpPr>
          <p:nvPr>
            <p:ph type="dt" sz="half" idx="10"/>
          </p:nvPr>
        </p:nvSpPr>
        <p:spPr/>
        <p:txBody>
          <a:bodyPr/>
          <a:lstStyle/>
          <a:p>
            <a:r>
              <a:rPr lang="en-US"/>
              <a:t>2019</a:t>
            </a:r>
            <a:endParaRPr lang="en-US" dirty="0"/>
          </a:p>
        </p:txBody>
      </p:sp>
      <p:sp>
        <p:nvSpPr>
          <p:cNvPr id="13" name="Footer Placeholder 12">
            <a:extLst>
              <a:ext uri="{FF2B5EF4-FFF2-40B4-BE49-F238E27FC236}">
                <a16:creationId xmlns:a16="http://schemas.microsoft.com/office/drawing/2014/main" id="{36258D07-9A6A-0141-AEC8-D9B36D5983AA}"/>
              </a:ext>
            </a:extLst>
          </p:cNvPr>
          <p:cNvSpPr>
            <a:spLocks noGrp="1"/>
          </p:cNvSpPr>
          <p:nvPr>
            <p:ph type="ftr" sz="quarter" idx="11"/>
          </p:nvPr>
        </p:nvSpPr>
        <p:spPr/>
        <p:txBody>
          <a:bodyPr/>
          <a:lstStyle/>
          <a:p>
            <a:r>
              <a:rPr lang="en-US"/>
              <a:t>Cloud Security - Nuno Santos</a:t>
            </a:r>
            <a:endParaRPr lang="en-US" dirty="0"/>
          </a:p>
        </p:txBody>
      </p:sp>
      <p:sp>
        <p:nvSpPr>
          <p:cNvPr id="15" name="Title 14">
            <a:extLst>
              <a:ext uri="{FF2B5EF4-FFF2-40B4-BE49-F238E27FC236}">
                <a16:creationId xmlns:a16="http://schemas.microsoft.com/office/drawing/2014/main" id="{E93D17CB-7C70-BF4E-A6A0-5DA9D9ACC7B0}"/>
              </a:ext>
            </a:extLst>
          </p:cNvPr>
          <p:cNvSpPr>
            <a:spLocks noGrp="1"/>
          </p:cNvSpPr>
          <p:nvPr>
            <p:ph type="title"/>
          </p:nvPr>
        </p:nvSpPr>
        <p:spPr/>
        <p:txBody>
          <a:bodyPr/>
          <a:lstStyle/>
          <a:p>
            <a:r>
              <a:rPr lang="en-US" dirty="0" err="1"/>
              <a:t>Algumas</a:t>
            </a:r>
            <a:r>
              <a:rPr lang="en-US" dirty="0"/>
              <a:t> </a:t>
            </a:r>
            <a:r>
              <a:rPr lang="en-US" dirty="0" err="1"/>
              <a:t>tecnologias</a:t>
            </a:r>
            <a:r>
              <a:rPr lang="en-US" dirty="0"/>
              <a:t> de hardware </a:t>
            </a:r>
            <a:r>
              <a:rPr lang="en-US" dirty="0" err="1"/>
              <a:t>seguro</a:t>
            </a:r>
            <a:endParaRPr lang="en-US" dirty="0"/>
          </a:p>
        </p:txBody>
      </p:sp>
    </p:spTree>
    <p:extLst>
      <p:ext uri="{BB962C8B-B14F-4D97-AF65-F5344CB8AC3E}">
        <p14:creationId xmlns:p14="http://schemas.microsoft.com/office/powerpoint/2010/main" val="571446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B33C3-8435-D741-9F8E-98DE648961FD}"/>
              </a:ext>
            </a:extLst>
          </p:cNvPr>
          <p:cNvSpPr>
            <a:spLocks noGrp="1"/>
          </p:cNvSpPr>
          <p:nvPr>
            <p:ph type="title"/>
          </p:nvPr>
        </p:nvSpPr>
        <p:spPr/>
        <p:txBody>
          <a:bodyPr>
            <a:normAutofit fontScale="90000"/>
          </a:bodyPr>
          <a:lstStyle/>
          <a:p>
            <a:r>
              <a:rPr lang="en-US" dirty="0" err="1"/>
              <a:t>Principais</a:t>
            </a:r>
            <a:r>
              <a:rPr lang="en-US" dirty="0"/>
              <a:t> </a:t>
            </a:r>
            <a:r>
              <a:rPr lang="en-US" dirty="0" err="1"/>
              <a:t>preocupações</a:t>
            </a:r>
            <a:r>
              <a:rPr lang="en-US" dirty="0"/>
              <a:t> de </a:t>
            </a:r>
            <a:r>
              <a:rPr lang="en-US" dirty="0" err="1"/>
              <a:t>potenciais</a:t>
            </a:r>
            <a:r>
              <a:rPr lang="en-US" dirty="0"/>
              <a:t> </a:t>
            </a:r>
            <a:r>
              <a:rPr lang="en-US" dirty="0" err="1"/>
              <a:t>clientes</a:t>
            </a:r>
            <a:endParaRPr lang="en-US" dirty="0"/>
          </a:p>
        </p:txBody>
      </p:sp>
      <p:sp>
        <p:nvSpPr>
          <p:cNvPr id="3" name="Date Placeholder 2">
            <a:extLst>
              <a:ext uri="{FF2B5EF4-FFF2-40B4-BE49-F238E27FC236}">
                <a16:creationId xmlns:a16="http://schemas.microsoft.com/office/drawing/2014/main" id="{2B3B9304-0AAD-334E-8C12-DAA245A08722}"/>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BC314A9D-7193-7B4A-A549-FF1DA354F10D}"/>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ACA37D3A-DF68-CF48-BC47-C77262041E02}"/>
              </a:ext>
            </a:extLst>
          </p:cNvPr>
          <p:cNvSpPr>
            <a:spLocks noGrp="1"/>
          </p:cNvSpPr>
          <p:nvPr>
            <p:ph type="sldNum" sz="quarter" idx="12"/>
          </p:nvPr>
        </p:nvSpPr>
        <p:spPr/>
        <p:txBody>
          <a:bodyPr/>
          <a:lstStyle/>
          <a:p>
            <a:fld id="{BAFC06C6-5388-EF48-9B75-F2C2BBFC0E68}" type="slidenum">
              <a:rPr lang="en-US" smtClean="0"/>
              <a:t>8</a:t>
            </a:fld>
            <a:endParaRPr lang="en-US" dirty="0"/>
          </a:p>
        </p:txBody>
      </p:sp>
      <p:pic>
        <p:nvPicPr>
          <p:cNvPr id="7" name="Picture 3">
            <a:extLst>
              <a:ext uri="{FF2B5EF4-FFF2-40B4-BE49-F238E27FC236}">
                <a16:creationId xmlns:a16="http://schemas.microsoft.com/office/drawing/2014/main" id="{B5336731-A186-034B-B604-F5B5FDE8C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82713"/>
            <a:ext cx="8432800" cy="429736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Content Placeholder 2">
            <a:extLst>
              <a:ext uri="{FF2B5EF4-FFF2-40B4-BE49-F238E27FC236}">
                <a16:creationId xmlns:a16="http://schemas.microsoft.com/office/drawing/2014/main" id="{7BC235EB-A4B5-EB41-A07F-D9D49C57E8A6}"/>
              </a:ext>
            </a:extLst>
          </p:cNvPr>
          <p:cNvSpPr txBox="1">
            <a:spLocks/>
          </p:cNvSpPr>
          <p:nvPr/>
        </p:nvSpPr>
        <p:spPr bwMode="auto">
          <a:xfrm>
            <a:off x="685800" y="5762625"/>
            <a:ext cx="7772400" cy="284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a:solidFill>
                  <a:schemeClr val="tx1"/>
                </a:solidFill>
                <a:latin typeface="Times" pitchFamily="-84" charset="0"/>
                <a:ea typeface="Osaka" pitchFamily="-84" charset="-128"/>
              </a:defRPr>
            </a:lvl1pPr>
            <a:lvl2pPr marL="742950" indent="-285750">
              <a:defRPr sz="2400">
                <a:solidFill>
                  <a:schemeClr val="tx1"/>
                </a:solidFill>
                <a:latin typeface="Times" pitchFamily="-84" charset="0"/>
                <a:ea typeface="Osaka" pitchFamily="-84" charset="-128"/>
              </a:defRPr>
            </a:lvl2pPr>
            <a:lvl3pPr marL="1143000" indent="-228600">
              <a:defRPr sz="2400">
                <a:solidFill>
                  <a:schemeClr val="tx1"/>
                </a:solidFill>
                <a:latin typeface="Times" pitchFamily="-84" charset="0"/>
                <a:ea typeface="Osaka" pitchFamily="-84" charset="-128"/>
              </a:defRPr>
            </a:lvl3pPr>
            <a:lvl4pPr marL="1600200" indent="-228600">
              <a:defRPr sz="2400">
                <a:solidFill>
                  <a:schemeClr val="tx1"/>
                </a:solidFill>
                <a:latin typeface="Times" pitchFamily="-84" charset="0"/>
                <a:ea typeface="Osaka" pitchFamily="-84" charset="-128"/>
              </a:defRPr>
            </a:lvl4pPr>
            <a:lvl5pPr marL="2057400" indent="-228600">
              <a:defRPr sz="2400">
                <a:solidFill>
                  <a:schemeClr val="tx1"/>
                </a:solidFill>
                <a:latin typeface="Times" pitchFamily="-84" charset="0"/>
                <a:ea typeface="Osaka" pitchFamily="-84" charset="-128"/>
              </a:defRPr>
            </a:lvl5pPr>
            <a:lvl6pPr marL="2514600" indent="-228600" eaLnBrk="0" fontAlgn="base" hangingPunct="0">
              <a:spcBef>
                <a:spcPct val="0"/>
              </a:spcBef>
              <a:spcAft>
                <a:spcPct val="0"/>
              </a:spcAft>
              <a:defRPr sz="2400">
                <a:solidFill>
                  <a:schemeClr val="tx1"/>
                </a:solidFill>
                <a:latin typeface="Times" pitchFamily="-84" charset="0"/>
                <a:ea typeface="Osaka" pitchFamily="-84" charset="-128"/>
              </a:defRPr>
            </a:lvl6pPr>
            <a:lvl7pPr marL="2971800" indent="-228600" eaLnBrk="0" fontAlgn="base" hangingPunct="0">
              <a:spcBef>
                <a:spcPct val="0"/>
              </a:spcBef>
              <a:spcAft>
                <a:spcPct val="0"/>
              </a:spcAft>
              <a:defRPr sz="2400">
                <a:solidFill>
                  <a:schemeClr val="tx1"/>
                </a:solidFill>
                <a:latin typeface="Times" pitchFamily="-84" charset="0"/>
                <a:ea typeface="Osaka" pitchFamily="-84" charset="-128"/>
              </a:defRPr>
            </a:lvl7pPr>
            <a:lvl8pPr marL="3429000" indent="-228600" eaLnBrk="0" fontAlgn="base" hangingPunct="0">
              <a:spcBef>
                <a:spcPct val="0"/>
              </a:spcBef>
              <a:spcAft>
                <a:spcPct val="0"/>
              </a:spcAft>
              <a:defRPr sz="2400">
                <a:solidFill>
                  <a:schemeClr val="tx1"/>
                </a:solidFill>
                <a:latin typeface="Times" pitchFamily="-84" charset="0"/>
                <a:ea typeface="Osaka" pitchFamily="-84" charset="-128"/>
              </a:defRPr>
            </a:lvl8pPr>
            <a:lvl9pPr marL="3886200" indent="-228600" eaLnBrk="0" fontAlgn="base" hangingPunct="0">
              <a:spcBef>
                <a:spcPct val="0"/>
              </a:spcBef>
              <a:spcAft>
                <a:spcPct val="0"/>
              </a:spcAft>
              <a:defRPr sz="2400">
                <a:solidFill>
                  <a:schemeClr val="tx1"/>
                </a:solidFill>
                <a:latin typeface="Times" pitchFamily="-84" charset="0"/>
                <a:ea typeface="Osaka" pitchFamily="-84" charset="-128"/>
              </a:defRPr>
            </a:lvl9pPr>
          </a:lstStyle>
          <a:p>
            <a:pPr>
              <a:spcBef>
                <a:spcPct val="20000"/>
              </a:spcBef>
              <a:buClr>
                <a:srgbClr val="005481"/>
              </a:buClr>
              <a:buFont typeface="Times" pitchFamily="-84" charset="0"/>
              <a:buNone/>
              <a:defRPr/>
            </a:pPr>
            <a:r>
              <a:rPr lang="en-US" altLang="en-US" sz="1600" dirty="0">
                <a:latin typeface="Arial" pitchFamily="34" charset="0"/>
              </a:rPr>
              <a:t>KPMG International</a:t>
            </a:r>
            <a:r>
              <a:rPr lang="ja-JP" altLang="en-US" sz="1600">
                <a:latin typeface="Arial" pitchFamily="34" charset="0"/>
              </a:rPr>
              <a:t>’</a:t>
            </a:r>
            <a:r>
              <a:rPr lang="en-US" altLang="ja-JP" sz="1600" dirty="0">
                <a:latin typeface="Arial" pitchFamily="34" charset="0"/>
              </a:rPr>
              <a:t>s 2012 Global Cloud Provider Survey (n=179)</a:t>
            </a:r>
            <a:endParaRPr lang="en-US" altLang="en-US" sz="1600" dirty="0">
              <a:latin typeface="Arial" pitchFamily="34" charset="0"/>
            </a:endParaRPr>
          </a:p>
        </p:txBody>
      </p:sp>
    </p:spTree>
    <p:extLst>
      <p:ext uri="{BB962C8B-B14F-4D97-AF65-F5344CB8AC3E}">
        <p14:creationId xmlns:p14="http://schemas.microsoft.com/office/powerpoint/2010/main" val="9592731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TrustedDB</a:t>
            </a:r>
            <a:r>
              <a:rPr lang="en-US" dirty="0"/>
              <a:t>: </a:t>
            </a:r>
            <a:r>
              <a:rPr lang="en-US" dirty="0" err="1"/>
              <a:t>Baseado</a:t>
            </a:r>
            <a:r>
              <a:rPr lang="en-US" dirty="0"/>
              <a:t> </a:t>
            </a:r>
            <a:r>
              <a:rPr lang="en-US" dirty="0" err="1"/>
              <a:t>em</a:t>
            </a:r>
            <a:r>
              <a:rPr lang="en-US" dirty="0"/>
              <a:t> co-</a:t>
            </a:r>
            <a:r>
              <a:rPr lang="en-US" dirty="0" err="1"/>
              <a:t>processadores</a:t>
            </a:r>
            <a:endParaRPr lang="en-US" dirty="0"/>
          </a:p>
        </p:txBody>
      </p:sp>
      <p:sp>
        <p:nvSpPr>
          <p:cNvPr id="3" name="Rectangle 2"/>
          <p:cNvSpPr/>
          <p:nvPr/>
        </p:nvSpPr>
        <p:spPr>
          <a:xfrm>
            <a:off x="7339976" y="3171129"/>
            <a:ext cx="1097280" cy="911961"/>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ectangle 3"/>
          <p:cNvSpPr/>
          <p:nvPr/>
        </p:nvSpPr>
        <p:spPr>
          <a:xfrm>
            <a:off x="7339976" y="5097700"/>
            <a:ext cx="1097280" cy="40870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Secure Co-Processor</a:t>
            </a:r>
          </a:p>
        </p:txBody>
      </p:sp>
      <p:sp>
        <p:nvSpPr>
          <p:cNvPr id="5" name="Rectangle 4"/>
          <p:cNvSpPr/>
          <p:nvPr/>
        </p:nvSpPr>
        <p:spPr>
          <a:xfrm>
            <a:off x="7402304" y="3237495"/>
            <a:ext cx="971550" cy="571500"/>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SQLite</a:t>
            </a:r>
          </a:p>
        </p:txBody>
      </p:sp>
      <p:sp>
        <p:nvSpPr>
          <p:cNvPr id="6" name="Rectangle 5"/>
          <p:cNvSpPr/>
          <p:nvPr/>
        </p:nvSpPr>
        <p:spPr>
          <a:xfrm>
            <a:off x="7402304" y="3808996"/>
            <a:ext cx="971550" cy="185609"/>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t>Embedded OS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418713">
            <a:off x="8034877" y="3581237"/>
            <a:ext cx="202822" cy="202822"/>
          </a:xfrm>
          <a:prstGeom prst="rect">
            <a:avLst/>
          </a:prstGeom>
        </p:spPr>
      </p:pic>
      <p:sp>
        <p:nvSpPr>
          <p:cNvPr id="9" name="Rectangle 8"/>
          <p:cNvSpPr/>
          <p:nvPr/>
        </p:nvSpPr>
        <p:spPr>
          <a:xfrm>
            <a:off x="5247422" y="4021372"/>
            <a:ext cx="971550" cy="910260"/>
          </a:xfrm>
          <a:prstGeom prst="rect">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OS</a:t>
            </a:r>
          </a:p>
        </p:txBody>
      </p:sp>
      <p:sp>
        <p:nvSpPr>
          <p:cNvPr id="10" name="Rectangle 9"/>
          <p:cNvSpPr/>
          <p:nvPr/>
        </p:nvSpPr>
        <p:spPr>
          <a:xfrm>
            <a:off x="5247422" y="3217132"/>
            <a:ext cx="971550" cy="804240"/>
          </a:xfrm>
          <a:prstGeom prst="rect">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MySQL</a:t>
            </a:r>
          </a:p>
        </p:txBody>
      </p:sp>
      <p:sp>
        <p:nvSpPr>
          <p:cNvPr id="11" name="Rectangle 10"/>
          <p:cNvSpPr/>
          <p:nvPr/>
        </p:nvSpPr>
        <p:spPr>
          <a:xfrm>
            <a:off x="5247421" y="5097887"/>
            <a:ext cx="971551" cy="40870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Commodity h/w</a:t>
            </a:r>
          </a:p>
        </p:txBody>
      </p:sp>
      <p:sp>
        <p:nvSpPr>
          <p:cNvPr id="13" name="Can 12"/>
          <p:cNvSpPr/>
          <p:nvPr/>
        </p:nvSpPr>
        <p:spPr>
          <a:xfrm>
            <a:off x="4396467" y="5097701"/>
            <a:ext cx="604631" cy="408480"/>
          </a:xfrm>
          <a:prstGeom prst="can">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Storage</a:t>
            </a:r>
          </a:p>
        </p:txBody>
      </p:sp>
      <p:sp>
        <p:nvSpPr>
          <p:cNvPr id="14" name="TextBox 13"/>
          <p:cNvSpPr txBox="1"/>
          <p:nvPr/>
        </p:nvSpPr>
        <p:spPr>
          <a:xfrm>
            <a:off x="6773179" y="3229740"/>
            <a:ext cx="410690" cy="300082"/>
          </a:xfrm>
          <a:prstGeom prst="rect">
            <a:avLst/>
          </a:prstGeom>
          <a:noFill/>
        </p:spPr>
        <p:txBody>
          <a:bodyPr wrap="none" rtlCol="0">
            <a:spAutoFit/>
          </a:bodyPr>
          <a:lstStyle/>
          <a:p>
            <a:r>
              <a:rPr lang="en-US" sz="1350" dirty="0"/>
              <a:t>PCI</a:t>
            </a:r>
          </a:p>
        </p:txBody>
      </p:sp>
      <p:cxnSp>
        <p:nvCxnSpPr>
          <p:cNvPr id="16" name="Straight Arrow Connector 15"/>
          <p:cNvCxnSpPr>
            <a:stCxn id="10" idx="3"/>
            <a:endCxn id="3" idx="1"/>
          </p:cNvCxnSpPr>
          <p:nvPr/>
        </p:nvCxnSpPr>
        <p:spPr>
          <a:xfrm>
            <a:off x="6218972" y="3619252"/>
            <a:ext cx="1121004" cy="7858"/>
          </a:xfrm>
          <a:prstGeom prst="straightConnector1">
            <a:avLst/>
          </a:prstGeom>
          <a:ln>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a:off x="6779474" y="3029008"/>
            <a:ext cx="0" cy="297249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114800" y="3029008"/>
            <a:ext cx="4684691" cy="297249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TextBox 20"/>
          <p:cNvSpPr txBox="1"/>
          <p:nvPr/>
        </p:nvSpPr>
        <p:spPr>
          <a:xfrm>
            <a:off x="6859488" y="5732794"/>
            <a:ext cx="1813317" cy="300082"/>
          </a:xfrm>
          <a:prstGeom prst="rect">
            <a:avLst/>
          </a:prstGeom>
          <a:noFill/>
        </p:spPr>
        <p:txBody>
          <a:bodyPr wrap="none" rtlCol="0">
            <a:spAutoFit/>
          </a:bodyPr>
          <a:lstStyle/>
          <a:p>
            <a:r>
              <a:rPr lang="en-US" sz="1350" dirty="0"/>
              <a:t>IBM 4765: 2 x 400 MHz</a:t>
            </a:r>
          </a:p>
        </p:txBody>
      </p:sp>
      <p:sp>
        <p:nvSpPr>
          <p:cNvPr id="22" name="TextBox 21"/>
          <p:cNvSpPr txBox="1"/>
          <p:nvPr/>
        </p:nvSpPr>
        <p:spPr>
          <a:xfrm>
            <a:off x="6779474" y="6024518"/>
            <a:ext cx="2154757" cy="300082"/>
          </a:xfrm>
          <a:prstGeom prst="rect">
            <a:avLst/>
          </a:prstGeom>
          <a:noFill/>
        </p:spPr>
        <p:txBody>
          <a:bodyPr wrap="none" rtlCol="0">
            <a:spAutoFit/>
          </a:bodyPr>
          <a:lstStyle/>
          <a:p>
            <a:r>
              <a:rPr lang="en-US" sz="1350" dirty="0"/>
              <a:t>128 MB DRAM, 64 MB Flash</a:t>
            </a:r>
          </a:p>
        </p:txBody>
      </p:sp>
      <p:sp>
        <p:nvSpPr>
          <p:cNvPr id="24" name="TextBox 23"/>
          <p:cNvSpPr txBox="1"/>
          <p:nvPr/>
        </p:nvSpPr>
        <p:spPr>
          <a:xfrm>
            <a:off x="4628058" y="5724499"/>
            <a:ext cx="2063065" cy="300082"/>
          </a:xfrm>
          <a:prstGeom prst="rect">
            <a:avLst/>
          </a:prstGeom>
          <a:noFill/>
        </p:spPr>
        <p:txBody>
          <a:bodyPr wrap="none" rtlCol="0">
            <a:spAutoFit/>
          </a:bodyPr>
          <a:lstStyle/>
          <a:p>
            <a:r>
              <a:rPr lang="en-US" sz="1350" dirty="0"/>
              <a:t>Intel Xeon E5: 10 x 3.6 GHz</a:t>
            </a:r>
          </a:p>
        </p:txBody>
      </p:sp>
      <p:sp>
        <p:nvSpPr>
          <p:cNvPr id="25" name="TextBox 24"/>
          <p:cNvSpPr txBox="1"/>
          <p:nvPr/>
        </p:nvSpPr>
        <p:spPr>
          <a:xfrm>
            <a:off x="4966185" y="6013549"/>
            <a:ext cx="1279646" cy="300082"/>
          </a:xfrm>
          <a:prstGeom prst="rect">
            <a:avLst/>
          </a:prstGeom>
          <a:noFill/>
        </p:spPr>
        <p:txBody>
          <a:bodyPr wrap="none" rtlCol="0">
            <a:spAutoFit/>
          </a:bodyPr>
          <a:lstStyle/>
          <a:p>
            <a:r>
              <a:rPr lang="en-US" sz="1350" dirty="0"/>
              <a:t>60 GB RAM, </a:t>
            </a:r>
            <a:r>
              <a:rPr lang="en-US" sz="1350" dirty="0" err="1"/>
              <a:t>etc</a:t>
            </a:r>
            <a:endParaRPr lang="en-US" sz="1350" dirty="0"/>
          </a:p>
        </p:txBody>
      </p:sp>
      <p:sp>
        <p:nvSpPr>
          <p:cNvPr id="8" name="TextBox 7"/>
          <p:cNvSpPr txBox="1"/>
          <p:nvPr/>
        </p:nvSpPr>
        <p:spPr>
          <a:xfrm>
            <a:off x="386983" y="1739205"/>
            <a:ext cx="5253361" cy="1384995"/>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SELECT SUM(</a:t>
            </a:r>
            <a:r>
              <a:rPr lang="en-US" sz="1400" dirty="0" err="1">
                <a:solidFill>
                  <a:srgbClr val="FF0000"/>
                </a:solidFill>
                <a:latin typeface="Consolas" panose="020B0609020204030204" pitchFamily="49" charset="0"/>
                <a:cs typeface="Consolas" panose="020B0609020204030204" pitchFamily="49" charset="0"/>
              </a:rPr>
              <a:t>l_extendedprice</a:t>
            </a:r>
            <a:r>
              <a:rPr lang="en-US" sz="1400" dirty="0">
                <a:latin typeface="Consolas" panose="020B0609020204030204" pitchFamily="49" charset="0"/>
                <a:cs typeface="Consolas" panose="020B0609020204030204" pitchFamily="49" charset="0"/>
              </a:rPr>
              <a:t> * </a:t>
            </a:r>
            <a:r>
              <a:rPr lang="en-US" sz="1400" dirty="0" err="1">
                <a:solidFill>
                  <a:srgbClr val="FF0000"/>
                </a:solidFill>
                <a:latin typeface="Consolas" panose="020B0609020204030204" pitchFamily="49" charset="0"/>
                <a:cs typeface="Consolas" panose="020B0609020204030204" pitchFamily="49" charset="0"/>
              </a:rPr>
              <a:t>l_discount</a:t>
            </a:r>
            <a:r>
              <a:rPr lang="en-US" sz="1400" dirty="0">
                <a:latin typeface="Consolas" panose="020B0609020204030204" pitchFamily="49" charset="0"/>
                <a:cs typeface="Consolas" panose="020B0609020204030204" pitchFamily="49" charset="0"/>
              </a:rPr>
              <a:t>) as revenue</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FROM  </a:t>
            </a:r>
            <a:r>
              <a:rPr lang="en-US" sz="1400" dirty="0" err="1">
                <a:latin typeface="Consolas" panose="020B0609020204030204" pitchFamily="49" charset="0"/>
                <a:cs typeface="Consolas" panose="020B0609020204030204" pitchFamily="49" charset="0"/>
              </a:rPr>
              <a:t>lineitem</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WHERE </a:t>
            </a:r>
            <a:r>
              <a:rPr lang="en-US" sz="1400" dirty="0" err="1">
                <a:solidFill>
                  <a:srgbClr val="00B050"/>
                </a:solidFill>
                <a:latin typeface="Consolas" panose="020B0609020204030204" pitchFamily="49" charset="0"/>
                <a:cs typeface="Consolas" panose="020B0609020204030204" pitchFamily="49" charset="0"/>
              </a:rPr>
              <a:t>l_shipdate</a:t>
            </a:r>
            <a:r>
              <a:rPr lang="en-US" sz="1400" dirty="0">
                <a:latin typeface="Consolas" panose="020B0609020204030204" pitchFamily="49" charset="0"/>
                <a:cs typeface="Consolas" panose="020B0609020204030204" pitchFamily="49" charset="0"/>
              </a:rPr>
              <a:t> &gt;= ‘1993-01-01’       AND</a:t>
            </a:r>
          </a:p>
          <a:p>
            <a:r>
              <a:rPr lang="en-US" sz="1400" dirty="0">
                <a:latin typeface="Consolas" panose="020B0609020204030204" pitchFamily="49" charset="0"/>
                <a:cs typeface="Consolas" panose="020B0609020204030204" pitchFamily="49" charset="0"/>
              </a:rPr>
              <a:t>      </a:t>
            </a:r>
            <a:r>
              <a:rPr lang="en-US" sz="1400" dirty="0" err="1">
                <a:solidFill>
                  <a:srgbClr val="00B050"/>
                </a:solidFill>
                <a:latin typeface="Consolas" panose="020B0609020204030204" pitchFamily="49" charset="0"/>
                <a:cs typeface="Consolas" panose="020B0609020204030204" pitchFamily="49" charset="0"/>
              </a:rPr>
              <a:t>l_shipdate</a:t>
            </a:r>
            <a:r>
              <a:rPr lang="en-US" sz="1400" dirty="0">
                <a:latin typeface="Consolas" panose="020B0609020204030204" pitchFamily="49" charset="0"/>
                <a:cs typeface="Consolas" panose="020B0609020204030204" pitchFamily="49" charset="0"/>
              </a:rPr>
              <a:t> &lt; ‘1994-01-01’        AND</a:t>
            </a:r>
          </a:p>
          <a:p>
            <a:r>
              <a:rPr lang="en-US" sz="1400" dirty="0">
                <a:latin typeface="Consolas" panose="020B0609020204030204" pitchFamily="49" charset="0"/>
                <a:cs typeface="Consolas" panose="020B0609020204030204" pitchFamily="49" charset="0"/>
              </a:rPr>
              <a:t>      </a:t>
            </a:r>
            <a:r>
              <a:rPr lang="en-US" sz="1400" dirty="0" err="1">
                <a:solidFill>
                  <a:srgbClr val="FF0000"/>
                </a:solidFill>
                <a:latin typeface="Consolas" panose="020B0609020204030204" pitchFamily="49" charset="0"/>
                <a:cs typeface="Consolas" panose="020B0609020204030204" pitchFamily="49" charset="0"/>
              </a:rPr>
              <a:t>l_discount</a:t>
            </a:r>
            <a:r>
              <a:rPr lang="en-US" sz="1400" dirty="0">
                <a:latin typeface="Consolas" panose="020B0609020204030204" pitchFamily="49" charset="0"/>
                <a:cs typeface="Consolas" panose="020B0609020204030204" pitchFamily="49" charset="0"/>
              </a:rPr>
              <a:t> between 0.05 and 0.07 AND</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solidFill>
                  <a:srgbClr val="00B050"/>
                </a:solidFill>
                <a:latin typeface="Consolas" panose="020B0609020204030204" pitchFamily="49" charset="0"/>
                <a:cs typeface="Consolas" panose="020B0609020204030204" pitchFamily="49" charset="0"/>
              </a:rPr>
              <a:t>l_quantity</a:t>
            </a:r>
            <a:r>
              <a:rPr lang="en-US" sz="1400" dirty="0">
                <a:latin typeface="Consolas" panose="020B0609020204030204" pitchFamily="49" charset="0"/>
                <a:cs typeface="Consolas" panose="020B0609020204030204" pitchFamily="49" charset="0"/>
              </a:rPr>
              <a:t> &lt; 24</a:t>
            </a:r>
          </a:p>
        </p:txBody>
      </p:sp>
      <p:sp>
        <p:nvSpPr>
          <p:cNvPr id="12" name="TextBox 11"/>
          <p:cNvSpPr txBox="1"/>
          <p:nvPr/>
        </p:nvSpPr>
        <p:spPr>
          <a:xfrm>
            <a:off x="2101645" y="1154668"/>
            <a:ext cx="1831142" cy="369332"/>
          </a:xfrm>
          <a:prstGeom prst="rect">
            <a:avLst/>
          </a:prstGeom>
          <a:noFill/>
        </p:spPr>
        <p:txBody>
          <a:bodyPr wrap="none" rtlCol="0">
            <a:spAutoFit/>
          </a:bodyPr>
          <a:lstStyle/>
          <a:p>
            <a:r>
              <a:rPr lang="en-US" dirty="0">
                <a:solidFill>
                  <a:srgbClr val="FF0000"/>
                </a:solidFill>
              </a:rPr>
              <a:t>Sensitive columns</a:t>
            </a:r>
          </a:p>
        </p:txBody>
      </p:sp>
      <p:cxnSp>
        <p:nvCxnSpPr>
          <p:cNvPr id="17" name="Straight Arrow Connector 16"/>
          <p:cNvCxnSpPr>
            <a:cxnSpLocks/>
          </p:cNvCxnSpPr>
          <p:nvPr/>
        </p:nvCxnSpPr>
        <p:spPr>
          <a:xfrm flipH="1">
            <a:off x="2101648" y="1563074"/>
            <a:ext cx="915568" cy="176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p:cNvCxnSpPr>
          <p:nvPr/>
        </p:nvCxnSpPr>
        <p:spPr>
          <a:xfrm flipH="1">
            <a:off x="2991203" y="1563074"/>
            <a:ext cx="26013" cy="2221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Slide Number Placeholder 26"/>
          <p:cNvSpPr>
            <a:spLocks noGrp="1"/>
          </p:cNvSpPr>
          <p:nvPr>
            <p:ph type="sldNum" sz="quarter" idx="12"/>
          </p:nvPr>
        </p:nvSpPr>
        <p:spPr/>
        <p:txBody>
          <a:bodyPr/>
          <a:lstStyle/>
          <a:p>
            <a:fld id="{BACC0D7D-E0FC-49BF-B4A2-5B13217C58F0}" type="slidenum">
              <a:rPr lang="en-US" smtClean="0"/>
              <a:t>80</a:t>
            </a:fld>
            <a:endParaRPr lang="en-US"/>
          </a:p>
        </p:txBody>
      </p:sp>
      <p:sp>
        <p:nvSpPr>
          <p:cNvPr id="15" name="Date Placeholder 14">
            <a:extLst>
              <a:ext uri="{FF2B5EF4-FFF2-40B4-BE49-F238E27FC236}">
                <a16:creationId xmlns:a16="http://schemas.microsoft.com/office/drawing/2014/main" id="{105C37E2-C704-6845-83E7-64D17FDEE674}"/>
              </a:ext>
            </a:extLst>
          </p:cNvPr>
          <p:cNvSpPr>
            <a:spLocks noGrp="1"/>
          </p:cNvSpPr>
          <p:nvPr>
            <p:ph type="dt" sz="half" idx="10"/>
          </p:nvPr>
        </p:nvSpPr>
        <p:spPr/>
        <p:txBody>
          <a:bodyPr/>
          <a:lstStyle/>
          <a:p>
            <a:r>
              <a:rPr lang="en-US"/>
              <a:t>2019</a:t>
            </a:r>
            <a:endParaRPr lang="en-US" dirty="0"/>
          </a:p>
        </p:txBody>
      </p:sp>
      <p:sp>
        <p:nvSpPr>
          <p:cNvPr id="18" name="Footer Placeholder 17">
            <a:extLst>
              <a:ext uri="{FF2B5EF4-FFF2-40B4-BE49-F238E27FC236}">
                <a16:creationId xmlns:a16="http://schemas.microsoft.com/office/drawing/2014/main" id="{400CEB3B-DA9D-FF45-AB50-89155371C889}"/>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727424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Tecnologia</a:t>
            </a:r>
            <a:r>
              <a:rPr lang="en-US" dirty="0"/>
              <a:t> </a:t>
            </a:r>
            <a:r>
              <a:rPr lang="en-US" dirty="0" err="1"/>
              <a:t>mais</a:t>
            </a:r>
            <a:r>
              <a:rPr lang="en-US" dirty="0"/>
              <a:t> </a:t>
            </a:r>
            <a:r>
              <a:rPr lang="en-US" dirty="0" err="1"/>
              <a:t>recente</a:t>
            </a:r>
            <a:r>
              <a:rPr lang="en-US" dirty="0"/>
              <a:t>: Intel SGX</a:t>
            </a:r>
            <a:endParaRPr lang="zh-CN" altLang="en-US" dirty="0"/>
          </a:p>
        </p:txBody>
      </p:sp>
      <p:sp>
        <p:nvSpPr>
          <p:cNvPr id="3" name="内容占位符 2"/>
          <p:cNvSpPr>
            <a:spLocks noGrp="1"/>
          </p:cNvSpPr>
          <p:nvPr>
            <p:ph idx="1"/>
          </p:nvPr>
        </p:nvSpPr>
        <p:spPr>
          <a:xfrm>
            <a:off x="381000" y="1994296"/>
            <a:ext cx="4953000" cy="3568304"/>
          </a:xfrm>
        </p:spPr>
        <p:txBody>
          <a:bodyPr>
            <a:normAutofit fontScale="85000" lnSpcReduction="10000"/>
          </a:bodyPr>
          <a:lstStyle/>
          <a:p>
            <a:r>
              <a:rPr lang="en-US" altLang="zh-CN" dirty="0">
                <a:latin typeface="Tw Cen MT" panose="020B0602020104020603" pitchFamily="34" charset="77"/>
              </a:rPr>
              <a:t>Novo </a:t>
            </a:r>
            <a:r>
              <a:rPr lang="en-US" altLang="zh-CN" dirty="0" err="1">
                <a:latin typeface="Tw Cen MT" panose="020B0602020104020603" pitchFamily="34" charset="77"/>
              </a:rPr>
              <a:t>modo</a:t>
            </a:r>
            <a:r>
              <a:rPr lang="en-US" altLang="zh-CN" dirty="0">
                <a:latin typeface="Tw Cen MT" panose="020B0602020104020603" pitchFamily="34" charset="77"/>
              </a:rPr>
              <a:t> do </a:t>
            </a:r>
            <a:r>
              <a:rPr lang="en-US" altLang="zh-CN" dirty="0" err="1">
                <a:latin typeface="Tw Cen MT" panose="020B0602020104020603" pitchFamily="34" charset="77"/>
              </a:rPr>
              <a:t>processador</a:t>
            </a:r>
            <a:r>
              <a:rPr lang="en-US" altLang="zh-CN" dirty="0">
                <a:latin typeface="Tw Cen MT" panose="020B0602020104020603" pitchFamily="34" charset="77"/>
              </a:rPr>
              <a:t>: </a:t>
            </a:r>
            <a:r>
              <a:rPr lang="en-US" altLang="zh-CN" dirty="0">
                <a:solidFill>
                  <a:srgbClr val="163CFF"/>
                </a:solidFill>
                <a:latin typeface="Tw Cen MT" panose="020B0602020104020603" pitchFamily="34" charset="77"/>
              </a:rPr>
              <a:t>enclave</a:t>
            </a:r>
          </a:p>
          <a:p>
            <a:endParaRPr lang="en-US" altLang="zh-CN" dirty="0">
              <a:latin typeface="Tw Cen MT" panose="020B0602020104020603" pitchFamily="34" charset="77"/>
            </a:endParaRPr>
          </a:p>
          <a:p>
            <a:r>
              <a:rPr lang="en-US" altLang="zh-CN" dirty="0" err="1">
                <a:latin typeface="Tw Cen MT" panose="020B0602020104020603" pitchFamily="34" charset="77"/>
              </a:rPr>
              <a:t>Aplicação</a:t>
            </a:r>
            <a:r>
              <a:rPr lang="en-US" altLang="zh-CN" dirty="0">
                <a:latin typeface="Tw Cen MT" panose="020B0602020104020603" pitchFamily="34" charset="77"/>
              </a:rPr>
              <a:t> </a:t>
            </a:r>
            <a:r>
              <a:rPr lang="en-US" altLang="zh-CN" dirty="0" err="1">
                <a:latin typeface="Tw Cen MT" panose="020B0602020104020603" pitchFamily="34" charset="77"/>
              </a:rPr>
              <a:t>pode</a:t>
            </a:r>
            <a:r>
              <a:rPr lang="en-US" altLang="zh-CN" dirty="0">
                <a:latin typeface="Tw Cen MT" panose="020B0602020104020603" pitchFamily="34" charset="77"/>
              </a:rPr>
              <a:t> </a:t>
            </a:r>
            <a:r>
              <a:rPr lang="en-US" altLang="zh-CN" dirty="0" err="1">
                <a:latin typeface="Tw Cen MT" panose="020B0602020104020603" pitchFamily="34" charset="77"/>
              </a:rPr>
              <a:t>criar</a:t>
            </a:r>
            <a:r>
              <a:rPr lang="en-US" altLang="zh-CN" dirty="0">
                <a:latin typeface="Tw Cen MT" panose="020B0602020104020603" pitchFamily="34" charset="77"/>
              </a:rPr>
              <a:t> um </a:t>
            </a:r>
            <a:r>
              <a:rPr lang="en-US" altLang="zh-CN" dirty="0" err="1">
                <a:latin typeface="Tw Cen MT" panose="020B0602020104020603" pitchFamily="34" charset="77"/>
              </a:rPr>
              <a:t>ambiente</a:t>
            </a:r>
            <a:r>
              <a:rPr lang="en-US" altLang="zh-CN" dirty="0">
                <a:latin typeface="Tw Cen MT" panose="020B0602020104020603" pitchFamily="34" charset="77"/>
              </a:rPr>
              <a:t> de </a:t>
            </a:r>
            <a:r>
              <a:rPr lang="en-US" altLang="zh-CN" dirty="0" err="1">
                <a:latin typeface="Tw Cen MT" panose="020B0602020104020603" pitchFamily="34" charset="77"/>
              </a:rPr>
              <a:t>execução</a:t>
            </a:r>
            <a:r>
              <a:rPr lang="en-US" altLang="zh-CN" dirty="0">
                <a:latin typeface="Tw Cen MT" panose="020B0602020104020603" pitchFamily="34" charset="77"/>
              </a:rPr>
              <a:t> </a:t>
            </a:r>
            <a:r>
              <a:rPr lang="en-US" altLang="zh-CN" dirty="0" err="1">
                <a:latin typeface="Tw Cen MT" panose="020B0602020104020603" pitchFamily="34" charset="77"/>
              </a:rPr>
              <a:t>protegido</a:t>
            </a:r>
            <a:r>
              <a:rPr lang="en-US" altLang="zh-CN" dirty="0">
                <a:latin typeface="Tw Cen MT" panose="020B0602020104020603" pitchFamily="34" charset="77"/>
              </a:rPr>
              <a:t> </a:t>
            </a:r>
            <a:r>
              <a:rPr lang="en-US" altLang="zh-CN" dirty="0" err="1">
                <a:latin typeface="Tw Cen MT" panose="020B0602020104020603" pitchFamily="34" charset="77"/>
              </a:rPr>
              <a:t>assegurado</a:t>
            </a:r>
            <a:r>
              <a:rPr lang="en-US" altLang="zh-CN" dirty="0">
                <a:latin typeface="Tw Cen MT" panose="020B0602020104020603" pitchFamily="34" charset="77"/>
              </a:rPr>
              <a:t> </a:t>
            </a:r>
            <a:r>
              <a:rPr lang="en-US" altLang="zh-CN" dirty="0" err="1">
                <a:latin typeface="Tw Cen MT" panose="020B0602020104020603" pitchFamily="34" charset="77"/>
              </a:rPr>
              <a:t>por</a:t>
            </a:r>
            <a:r>
              <a:rPr lang="en-US" altLang="zh-CN" dirty="0">
                <a:latin typeface="Tw Cen MT" panose="020B0602020104020603" pitchFamily="34" charset="77"/>
              </a:rPr>
              <a:t> HW, </a:t>
            </a:r>
            <a:r>
              <a:rPr lang="en-US" altLang="zh-CN" dirty="0" err="1">
                <a:latin typeface="Tw Cen MT" panose="020B0602020104020603" pitchFamily="34" charset="77"/>
              </a:rPr>
              <a:t>inacessível</a:t>
            </a:r>
            <a:r>
              <a:rPr lang="en-US" altLang="zh-CN" dirty="0">
                <a:latin typeface="Tw Cen MT" panose="020B0602020104020603" pitchFamily="34" charset="77"/>
              </a:rPr>
              <a:t> </a:t>
            </a:r>
            <a:r>
              <a:rPr lang="en-US" altLang="zh-CN" dirty="0" err="1">
                <a:latin typeface="Tw Cen MT" panose="020B0602020104020603" pitchFamily="34" charset="77"/>
              </a:rPr>
              <a:t>ao</a:t>
            </a:r>
            <a:r>
              <a:rPr lang="en-US" altLang="zh-CN" dirty="0">
                <a:latin typeface="Tw Cen MT" panose="020B0602020104020603" pitchFamily="34" charset="77"/>
              </a:rPr>
              <a:t> OS</a:t>
            </a:r>
          </a:p>
          <a:p>
            <a:endParaRPr lang="en-US" altLang="zh-CN" dirty="0">
              <a:latin typeface="Tw Cen MT" panose="020B0602020104020603" pitchFamily="34" charset="77"/>
            </a:endParaRPr>
          </a:p>
          <a:p>
            <a:r>
              <a:rPr lang="en-US" altLang="zh-CN" dirty="0" err="1">
                <a:latin typeface="Tw Cen MT" panose="020B0602020104020603" pitchFamily="34" charset="77"/>
              </a:rPr>
              <a:t>Aplicação</a:t>
            </a:r>
            <a:r>
              <a:rPr lang="en-US" altLang="zh-CN" dirty="0">
                <a:latin typeface="Tw Cen MT" panose="020B0602020104020603" pitchFamily="34" charset="77"/>
              </a:rPr>
              <a:t> </a:t>
            </a:r>
            <a:r>
              <a:rPr lang="en-US" altLang="zh-CN" dirty="0" err="1">
                <a:latin typeface="Tw Cen MT" panose="020B0602020104020603" pitchFamily="34" charset="77"/>
              </a:rPr>
              <a:t>apenas</a:t>
            </a:r>
            <a:r>
              <a:rPr lang="en-US" altLang="zh-CN" dirty="0">
                <a:latin typeface="Tw Cen MT" panose="020B0602020104020603" pitchFamily="34" charset="77"/>
              </a:rPr>
              <a:t> </a:t>
            </a:r>
            <a:r>
              <a:rPr lang="en-US" altLang="zh-CN" dirty="0" err="1">
                <a:latin typeface="Tw Cen MT" panose="020B0602020104020603" pitchFamily="34" charset="77"/>
              </a:rPr>
              <a:t>precisa</a:t>
            </a:r>
            <a:r>
              <a:rPr lang="en-US" altLang="zh-CN" dirty="0">
                <a:latin typeface="Tw Cen MT" panose="020B0602020104020603" pitchFamily="34" charset="77"/>
              </a:rPr>
              <a:t> </a:t>
            </a:r>
            <a:r>
              <a:rPr lang="en-US" altLang="zh-CN" dirty="0" err="1">
                <a:latin typeface="Tw Cen MT" panose="020B0602020104020603" pitchFamily="34" charset="77"/>
              </a:rPr>
              <a:t>confiar</a:t>
            </a:r>
            <a:r>
              <a:rPr lang="en-US" altLang="zh-CN" dirty="0">
                <a:latin typeface="Tw Cen MT" panose="020B0602020104020603" pitchFamily="34" charset="77"/>
              </a:rPr>
              <a:t> </a:t>
            </a:r>
            <a:r>
              <a:rPr lang="en-US" altLang="zh-CN" dirty="0" err="1">
                <a:latin typeface="Tw Cen MT" panose="020B0602020104020603" pitchFamily="34" charset="77"/>
              </a:rPr>
              <a:t>na</a:t>
            </a:r>
            <a:r>
              <a:rPr lang="en-US" altLang="zh-CN" dirty="0">
                <a:latin typeface="Tw Cen MT" panose="020B0602020104020603" pitchFamily="34" charset="77"/>
              </a:rPr>
              <a:t> Intel e </a:t>
            </a:r>
            <a:r>
              <a:rPr lang="en-US" altLang="zh-CN" dirty="0" err="1">
                <a:latin typeface="Tw Cen MT" panose="020B0602020104020603" pitchFamily="34" charset="77"/>
              </a:rPr>
              <a:t>na</a:t>
            </a:r>
            <a:r>
              <a:rPr lang="en-US" altLang="zh-CN" dirty="0">
                <a:latin typeface="Tw Cen MT" panose="020B0602020104020603" pitchFamily="34" charset="77"/>
              </a:rPr>
              <a:t> </a:t>
            </a:r>
            <a:r>
              <a:rPr lang="en-US" altLang="zh-CN" dirty="0" err="1">
                <a:latin typeface="Tw Cen MT" panose="020B0602020104020603" pitchFamily="34" charset="77"/>
              </a:rPr>
              <a:t>implementação</a:t>
            </a:r>
            <a:r>
              <a:rPr lang="en-US" altLang="zh-CN" dirty="0">
                <a:latin typeface="Tw Cen MT" panose="020B0602020104020603" pitchFamily="34" charset="77"/>
              </a:rPr>
              <a:t> SGX</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553" y="2125266"/>
            <a:ext cx="3007939" cy="2643557"/>
          </a:xfrm>
          <a:prstGeom prst="rect">
            <a:avLst/>
          </a:prstGeom>
        </p:spPr>
      </p:pic>
      <p:sp>
        <p:nvSpPr>
          <p:cNvPr id="5" name="Date Placeholder 4">
            <a:extLst>
              <a:ext uri="{FF2B5EF4-FFF2-40B4-BE49-F238E27FC236}">
                <a16:creationId xmlns:a16="http://schemas.microsoft.com/office/drawing/2014/main" id="{B2977F20-ACF3-D74F-895B-C1E0FE32C32B}"/>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56392C27-F8EF-754E-8C8F-52C519150769}"/>
              </a:ext>
            </a:extLst>
          </p:cNvPr>
          <p:cNvSpPr>
            <a:spLocks noGrp="1"/>
          </p:cNvSpPr>
          <p:nvPr>
            <p:ph type="ftr" sz="quarter" idx="11"/>
          </p:nvPr>
        </p:nvSpPr>
        <p:spPr/>
        <p:txBody>
          <a:bodyPr/>
          <a:lstStyle/>
          <a:p>
            <a:r>
              <a:rPr lang="en-US"/>
              <a:t>Cloud Security - Nuno Santos</a:t>
            </a:r>
            <a:endParaRPr lang="en-US" dirty="0"/>
          </a:p>
        </p:txBody>
      </p:sp>
      <p:sp>
        <p:nvSpPr>
          <p:cNvPr id="7" name="Slide Number Placeholder 6">
            <a:extLst>
              <a:ext uri="{FF2B5EF4-FFF2-40B4-BE49-F238E27FC236}">
                <a16:creationId xmlns:a16="http://schemas.microsoft.com/office/drawing/2014/main" id="{3028D92F-4DDC-5049-BFB9-59244076F263}"/>
              </a:ext>
            </a:extLst>
          </p:cNvPr>
          <p:cNvSpPr>
            <a:spLocks noGrp="1"/>
          </p:cNvSpPr>
          <p:nvPr>
            <p:ph type="sldNum" sz="quarter" idx="12"/>
          </p:nvPr>
        </p:nvSpPr>
        <p:spPr/>
        <p:txBody>
          <a:bodyPr/>
          <a:lstStyle/>
          <a:p>
            <a:fld id="{BAFC06C6-5388-EF48-9B75-F2C2BBFC0E68}" type="slidenum">
              <a:rPr lang="en-US" smtClean="0"/>
              <a:t>81</a:t>
            </a:fld>
            <a:endParaRPr lang="en-US" dirty="0"/>
          </a:p>
        </p:txBody>
      </p:sp>
    </p:spTree>
    <p:extLst>
      <p:ext uri="{BB962C8B-B14F-4D97-AF65-F5344CB8AC3E}">
        <p14:creationId xmlns:p14="http://schemas.microsoft.com/office/powerpoint/2010/main" val="37008915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Intel SGX: </a:t>
            </a:r>
            <a:r>
              <a:rPr lang="en-US" altLang="zh-CN" dirty="0" err="1"/>
              <a:t>Exemplo</a:t>
            </a:r>
            <a:r>
              <a:rPr lang="en-US" altLang="zh-CN" dirty="0"/>
              <a:t> </a:t>
            </a:r>
            <a:r>
              <a:rPr lang="en-US" altLang="zh-CN" dirty="0" err="1"/>
              <a:t>em</a:t>
            </a:r>
            <a:r>
              <a:rPr lang="en-US" altLang="zh-CN" dirty="0"/>
              <a:t> runtime</a:t>
            </a:r>
            <a:endParaRPr lang="zh-CN" altLang="en-US" dirty="0"/>
          </a:p>
        </p:txBody>
      </p:sp>
      <p:sp>
        <p:nvSpPr>
          <p:cNvPr id="3" name="内容占位符 2"/>
          <p:cNvSpPr>
            <a:spLocks noGrp="1"/>
          </p:cNvSpPr>
          <p:nvPr>
            <p:ph idx="1"/>
          </p:nvPr>
        </p:nvSpPr>
        <p:spPr/>
        <p:txBody>
          <a:bodyPr/>
          <a:lstStyle/>
          <a:p>
            <a:pPr marL="0" indent="0">
              <a:buNone/>
            </a:pPr>
            <a:r>
              <a:rPr lang="en-US" altLang="zh-CN" dirty="0">
                <a:latin typeface="Comic Sans MS" panose="030F0702030302020204" pitchFamily="66" charset="0"/>
              </a:rPr>
              <a:t> </a:t>
            </a:r>
            <a:endParaRPr lang="zh-CN" altLang="en-US" dirty="0">
              <a:latin typeface="Comic Sans MS" panose="030F0702030302020204" pitchFamily="66" charset="0"/>
            </a:endParaRPr>
          </a:p>
        </p:txBody>
      </p:sp>
      <p:pic>
        <p:nvPicPr>
          <p:cNvPr id="1026" name="Picture 2" descr="运行时执行"/>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84" y="2096132"/>
            <a:ext cx="3109568" cy="352417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733800" y="1463219"/>
            <a:ext cx="5219240" cy="4708981"/>
          </a:xfrm>
          <a:prstGeom prst="rect">
            <a:avLst/>
          </a:prstGeom>
          <a:noFill/>
        </p:spPr>
        <p:txBody>
          <a:bodyPr wrap="square" rtlCol="0">
            <a:spAutoFit/>
          </a:bodyPr>
          <a:lstStyle/>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tem</a:t>
            </a:r>
            <a:r>
              <a:rPr lang="en-US" altLang="zh-CN" sz="2000" dirty="0">
                <a:latin typeface="Tw Cen MT" panose="020B0602020104020603" pitchFamily="34" charset="77"/>
              </a:rPr>
              <a:t> </a:t>
            </a:r>
            <a:r>
              <a:rPr lang="en-US" altLang="zh-CN" sz="2000" dirty="0" err="1">
                <a:latin typeface="Tw Cen MT" panose="020B0602020104020603" pitchFamily="34" charset="77"/>
              </a:rPr>
              <a:t>componentes</a:t>
            </a:r>
            <a:r>
              <a:rPr lang="en-US" altLang="zh-CN" sz="2000" dirty="0">
                <a:latin typeface="Tw Cen MT" panose="020B0602020104020603" pitchFamily="34" charset="77"/>
              </a:rPr>
              <a:t> trusted e untrusted</a:t>
            </a: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cria</a:t>
            </a:r>
            <a:r>
              <a:rPr lang="en-US" altLang="zh-CN" sz="2000" dirty="0">
                <a:latin typeface="Tw Cen MT" panose="020B0602020104020603" pitchFamily="34" charset="77"/>
              </a:rPr>
              <a:t> </a:t>
            </a:r>
            <a:r>
              <a:rPr lang="en-US" altLang="zh-CN" sz="2000" dirty="0">
                <a:solidFill>
                  <a:srgbClr val="163CFF"/>
                </a:solidFill>
                <a:latin typeface="Tw Cen MT" panose="020B0602020104020603" pitchFamily="34" charset="77"/>
              </a:rPr>
              <a:t>enclave</a:t>
            </a:r>
            <a:r>
              <a:rPr lang="en-US" altLang="zh-CN" sz="2000" dirty="0">
                <a:latin typeface="Tw Cen MT" panose="020B0602020104020603" pitchFamily="34" charset="77"/>
              </a:rPr>
              <a:t>, enclave </a:t>
            </a:r>
            <a:r>
              <a:rPr lang="en-US" altLang="zh-CN" sz="2000" dirty="0" err="1">
                <a:latin typeface="Tw Cen MT" panose="020B0602020104020603" pitchFamily="34" charset="77"/>
              </a:rPr>
              <a:t>é</a:t>
            </a:r>
            <a:r>
              <a:rPr lang="en-US" altLang="zh-CN" sz="2000" dirty="0">
                <a:latin typeface="Tw Cen MT" panose="020B0602020104020603" pitchFamily="34" charset="77"/>
              </a:rPr>
              <a:t> </a:t>
            </a:r>
            <a:r>
              <a:rPr lang="en-US" altLang="zh-CN" sz="2000" dirty="0" err="1">
                <a:latin typeface="Tw Cen MT" panose="020B0602020104020603" pitchFamily="34" charset="77"/>
              </a:rPr>
              <a:t>área</a:t>
            </a:r>
            <a:r>
              <a:rPr lang="en-US" altLang="zh-CN" sz="2000" dirty="0">
                <a:latin typeface="Tw Cen MT" panose="020B0602020104020603" pitchFamily="34" charset="77"/>
              </a:rPr>
              <a:t> de </a:t>
            </a:r>
            <a:r>
              <a:rPr lang="en-US" altLang="zh-CN" sz="2000" dirty="0" err="1">
                <a:latin typeface="Tw Cen MT" panose="020B0602020104020603" pitchFamily="34" charset="77"/>
              </a:rPr>
              <a:t>memória</a:t>
            </a:r>
            <a:r>
              <a:rPr lang="en-US" altLang="zh-CN" sz="2000" dirty="0">
                <a:latin typeface="Tw Cen MT" panose="020B0602020104020603" pitchFamily="34" charset="77"/>
              </a:rPr>
              <a:t> </a:t>
            </a:r>
            <a:r>
              <a:rPr lang="en-US" altLang="zh-CN" sz="2000" dirty="0" err="1">
                <a:latin typeface="Tw Cen MT" panose="020B0602020104020603" pitchFamily="34" charset="77"/>
              </a:rPr>
              <a:t>protegida</a:t>
            </a:r>
            <a:r>
              <a:rPr lang="en-US" altLang="zh-CN" sz="2000" dirty="0">
                <a:latin typeface="Tw Cen MT" panose="020B0602020104020603" pitchFamily="34" charset="77"/>
              </a:rPr>
              <a:t> </a:t>
            </a:r>
            <a:r>
              <a:rPr lang="en-US" altLang="zh-CN" sz="2000" dirty="0" err="1">
                <a:latin typeface="Tw Cen MT" panose="020B0602020104020603" pitchFamily="34" charset="77"/>
              </a:rPr>
              <a:t>por</a:t>
            </a:r>
            <a:r>
              <a:rPr lang="en-US" altLang="zh-CN" sz="2000" dirty="0">
                <a:latin typeface="Tw Cen MT" panose="020B0602020104020603" pitchFamily="34" charset="77"/>
              </a:rPr>
              <a:t> CPU, e OS </a:t>
            </a:r>
            <a:r>
              <a:rPr lang="en-US" altLang="zh-CN" sz="2000" dirty="0" err="1">
                <a:latin typeface="Tw Cen MT" panose="020B0602020104020603" pitchFamily="34" charset="77"/>
              </a:rPr>
              <a:t>não</a:t>
            </a:r>
            <a:r>
              <a:rPr lang="en-US" altLang="zh-CN" sz="2000" dirty="0">
                <a:latin typeface="Tw Cen MT" panose="020B0602020104020603" pitchFamily="34" charset="77"/>
              </a:rPr>
              <a:t> </a:t>
            </a:r>
            <a:r>
              <a:rPr lang="en-US" altLang="zh-CN" sz="2000" dirty="0" err="1">
                <a:latin typeface="Tw Cen MT" panose="020B0602020104020603" pitchFamily="34" charset="77"/>
              </a:rPr>
              <a:t>pode</a:t>
            </a:r>
            <a:r>
              <a:rPr lang="en-US" altLang="zh-CN" sz="2000" dirty="0">
                <a:latin typeface="Tw Cen MT" panose="020B0602020104020603" pitchFamily="34" charset="77"/>
              </a:rPr>
              <a:t> </a:t>
            </a:r>
            <a:r>
              <a:rPr lang="en-US" altLang="zh-CN" sz="2000" dirty="0" err="1">
                <a:latin typeface="Tw Cen MT" panose="020B0602020104020603" pitchFamily="34" charset="77"/>
              </a:rPr>
              <a:t>aceder</a:t>
            </a:r>
            <a:endParaRPr lang="en-US" altLang="zh-CN" sz="2000" dirty="0">
              <a:latin typeface="Tw Cen MT" panose="020B0602020104020603" pitchFamily="34" charset="77"/>
            </a:endParaRP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chama</a:t>
            </a:r>
            <a:r>
              <a:rPr lang="en-US" altLang="zh-CN" sz="2000" dirty="0">
                <a:latin typeface="Tw Cen MT" panose="020B0602020104020603" pitchFamily="34" charset="77"/>
              </a:rPr>
              <a:t> a </a:t>
            </a:r>
            <a:r>
              <a:rPr lang="en-US" altLang="zh-CN" sz="2000" dirty="0" err="1">
                <a:latin typeface="Tw Cen MT" panose="020B0602020104020603" pitchFamily="34" charset="77"/>
              </a:rPr>
              <a:t>parte</a:t>
            </a:r>
            <a:r>
              <a:rPr lang="en-US" altLang="zh-CN" sz="2000" dirty="0">
                <a:latin typeface="Tw Cen MT" panose="020B0602020104020603" pitchFamily="34" charset="77"/>
              </a:rPr>
              <a:t> trusted, e </a:t>
            </a:r>
            <a:r>
              <a:rPr lang="en-US" altLang="zh-CN" sz="2000" dirty="0" err="1">
                <a:latin typeface="Tw Cen MT" panose="020B0602020104020603" pitchFamily="34" charset="77"/>
              </a:rPr>
              <a:t>executa</a:t>
            </a:r>
            <a:r>
              <a:rPr lang="en-US" altLang="zh-CN" sz="2000" dirty="0">
                <a:latin typeface="Tw Cen MT" panose="020B0602020104020603" pitchFamily="34" charset="77"/>
              </a:rPr>
              <a:t>-se </a:t>
            </a:r>
            <a:r>
              <a:rPr lang="en-US" altLang="zh-CN" sz="2000" dirty="0" err="1">
                <a:latin typeface="Tw Cen MT" panose="020B0602020104020603" pitchFamily="34" charset="77"/>
              </a:rPr>
              <a:t>em</a:t>
            </a:r>
            <a:r>
              <a:rPr lang="en-US" altLang="zh-CN" sz="2000" dirty="0">
                <a:latin typeface="Tw Cen MT" panose="020B0602020104020603" pitchFamily="34" charset="77"/>
              </a:rPr>
              <a:t> </a:t>
            </a:r>
            <a:r>
              <a:rPr lang="en-US" altLang="zh-CN" sz="2000" dirty="0" err="1">
                <a:latin typeface="Tw Cen MT" panose="020B0602020104020603" pitchFamily="34" charset="77"/>
              </a:rPr>
              <a:t>ambiente</a:t>
            </a:r>
            <a:r>
              <a:rPr lang="en-US" altLang="zh-CN" sz="2000" dirty="0">
                <a:latin typeface="Tw Cen MT" panose="020B0602020104020603" pitchFamily="34" charset="77"/>
              </a:rPr>
              <a:t> </a:t>
            </a:r>
            <a:r>
              <a:rPr lang="en-US" altLang="zh-CN" sz="2000" dirty="0" err="1">
                <a:latin typeface="Tw Cen MT" panose="020B0602020104020603" pitchFamily="34" charset="77"/>
              </a:rPr>
              <a:t>protegido</a:t>
            </a:r>
            <a:endParaRPr lang="en-US" altLang="zh-CN" sz="2000" dirty="0">
              <a:latin typeface="Tw Cen MT" panose="020B0602020104020603" pitchFamily="34" charset="77"/>
            </a:endParaRP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Dados no enclave </a:t>
            </a:r>
            <a:r>
              <a:rPr lang="en-US" altLang="zh-CN" sz="2000" dirty="0" err="1">
                <a:latin typeface="Tw Cen MT" panose="020B0602020104020603" pitchFamily="34" charset="77"/>
              </a:rPr>
              <a:t>em</a:t>
            </a:r>
            <a:r>
              <a:rPr lang="en-US" altLang="zh-CN" sz="2000" dirty="0">
                <a:latin typeface="Tw Cen MT" panose="020B0602020104020603" pitchFamily="34" charset="77"/>
              </a:rPr>
              <a:t> plaintext, </a:t>
            </a:r>
            <a:r>
              <a:rPr lang="en-US" altLang="zh-CN" sz="2000" dirty="0" err="1">
                <a:latin typeface="Tw Cen MT" panose="020B0602020104020603" pitchFamily="34" charset="77"/>
              </a:rPr>
              <a:t>não</a:t>
            </a:r>
            <a:r>
              <a:rPr lang="en-US" altLang="zh-CN" sz="2000" dirty="0">
                <a:latin typeface="Tw Cen MT" panose="020B0602020104020603" pitchFamily="34" charset="77"/>
              </a:rPr>
              <a:t> </a:t>
            </a:r>
            <a:r>
              <a:rPr lang="en-US" altLang="zh-CN" sz="2000" dirty="0" err="1">
                <a:latin typeface="Tw Cen MT" panose="020B0602020104020603" pitchFamily="34" charset="77"/>
              </a:rPr>
              <a:t>podem</a:t>
            </a:r>
            <a:r>
              <a:rPr lang="en-US" altLang="zh-CN" sz="2000" dirty="0">
                <a:latin typeface="Tw Cen MT" panose="020B0602020104020603" pitchFamily="34" charset="77"/>
              </a:rPr>
              <a:t> </a:t>
            </a:r>
            <a:r>
              <a:rPr lang="en-US" altLang="zh-CN" sz="2000" dirty="0" err="1">
                <a:latin typeface="Tw Cen MT" panose="020B0602020104020603" pitchFamily="34" charset="77"/>
              </a:rPr>
              <a:t>ser</a:t>
            </a:r>
            <a:r>
              <a:rPr lang="en-US" altLang="zh-CN" sz="2000" dirty="0">
                <a:latin typeface="Tw Cen MT" panose="020B0602020104020603" pitchFamily="34" charset="77"/>
              </a:rPr>
              <a:t> </a:t>
            </a:r>
            <a:r>
              <a:rPr lang="en-US" altLang="zh-CN" sz="2000" dirty="0" err="1">
                <a:latin typeface="Tw Cen MT" panose="020B0602020104020603" pitchFamily="34" charset="77"/>
              </a:rPr>
              <a:t>acedidos</a:t>
            </a:r>
            <a:r>
              <a:rPr lang="en-US" altLang="zh-CN" sz="2000" dirty="0">
                <a:latin typeface="Tw Cen MT" panose="020B0602020104020603" pitchFamily="34" charset="77"/>
              </a:rPr>
              <a:t> de fora e </a:t>
            </a:r>
            <a:r>
              <a:rPr lang="en-US" altLang="zh-CN" sz="2000" dirty="0" err="1">
                <a:latin typeface="Tw Cen MT" panose="020B0602020104020603" pitchFamily="34" charset="77"/>
              </a:rPr>
              <a:t>vão</a:t>
            </a:r>
            <a:r>
              <a:rPr lang="en-US" altLang="zh-CN" sz="2000" dirty="0">
                <a:latin typeface="Tw Cen MT" panose="020B0602020104020603" pitchFamily="34" charset="77"/>
              </a:rPr>
              <a:t> </a:t>
            </a:r>
            <a:r>
              <a:rPr lang="en-US" altLang="zh-CN" sz="2000" dirty="0" err="1">
                <a:latin typeface="Tw Cen MT" panose="020B0602020104020603" pitchFamily="34" charset="77"/>
              </a:rPr>
              <a:t>ser</a:t>
            </a:r>
            <a:r>
              <a:rPr lang="en-US" altLang="zh-CN" sz="2000" dirty="0">
                <a:latin typeface="Tw Cen MT" panose="020B0602020104020603" pitchFamily="34" charset="77"/>
              </a:rPr>
              <a:t> </a:t>
            </a:r>
            <a:r>
              <a:rPr lang="en-US" altLang="zh-CN" sz="2000" dirty="0" err="1">
                <a:latin typeface="Tw Cen MT" panose="020B0602020104020603" pitchFamily="34" charset="77"/>
              </a:rPr>
              <a:t>cifrados</a:t>
            </a:r>
            <a:r>
              <a:rPr lang="en-US" altLang="zh-CN" sz="2000" dirty="0">
                <a:latin typeface="Tw Cen MT" panose="020B0602020104020603" pitchFamily="34" charset="77"/>
              </a:rPr>
              <a:t> logo que </a:t>
            </a:r>
            <a:r>
              <a:rPr lang="en-US" altLang="zh-CN" sz="2000" dirty="0" err="1">
                <a:latin typeface="Tw Cen MT" panose="020B0602020104020603" pitchFamily="34" charset="77"/>
              </a:rPr>
              <a:t>saiam</a:t>
            </a:r>
            <a:r>
              <a:rPr lang="en-US" altLang="zh-CN" sz="2000" dirty="0">
                <a:latin typeface="Tw Cen MT" panose="020B0602020104020603" pitchFamily="34" charset="77"/>
              </a:rPr>
              <a:t> do enclave</a:t>
            </a: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termina</a:t>
            </a:r>
            <a:r>
              <a:rPr lang="en-US" altLang="zh-CN" sz="2000" dirty="0">
                <a:latin typeface="Tw Cen MT" panose="020B0602020104020603" pitchFamily="34" charset="77"/>
              </a:rPr>
              <a:t> a </a:t>
            </a:r>
            <a:r>
              <a:rPr lang="en-US" altLang="zh-CN" sz="2000" dirty="0" err="1">
                <a:latin typeface="Tw Cen MT" panose="020B0602020104020603" pitchFamily="34" charset="77"/>
              </a:rPr>
              <a:t>tarefa</a:t>
            </a:r>
            <a:r>
              <a:rPr lang="en-US" altLang="zh-CN" sz="2000" dirty="0">
                <a:latin typeface="Tw Cen MT" panose="020B0602020104020603" pitchFamily="34" charset="77"/>
              </a:rPr>
              <a:t> do enclave e </a:t>
            </a:r>
            <a:r>
              <a:rPr lang="en-US" altLang="zh-CN" sz="2000" dirty="0" err="1">
                <a:latin typeface="Tw Cen MT" panose="020B0602020104020603" pitchFamily="34" charset="77"/>
              </a:rPr>
              <a:t>retorna</a:t>
            </a:r>
            <a:endParaRPr lang="en-US" altLang="zh-CN" sz="2000" dirty="0">
              <a:latin typeface="Tw Cen MT" panose="020B0602020104020603" pitchFamily="34" charset="77"/>
            </a:endParaRP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continua </a:t>
            </a:r>
            <a:r>
              <a:rPr lang="en-US" altLang="zh-CN" sz="2000" dirty="0" err="1">
                <a:latin typeface="Tw Cen MT" panose="020B0602020104020603" pitchFamily="34" charset="77"/>
              </a:rPr>
              <a:t>em</a:t>
            </a:r>
            <a:r>
              <a:rPr lang="en-US" altLang="zh-CN" sz="2000" dirty="0">
                <a:latin typeface="Tw Cen MT" panose="020B0602020104020603" pitchFamily="34" charset="77"/>
              </a:rPr>
              <a:t> </a:t>
            </a:r>
            <a:r>
              <a:rPr lang="en-US" altLang="zh-CN" sz="2000" dirty="0" err="1">
                <a:latin typeface="Tw Cen MT" panose="020B0602020104020603" pitchFamily="34" charset="77"/>
              </a:rPr>
              <a:t>ambiente</a:t>
            </a:r>
            <a:r>
              <a:rPr lang="en-US" altLang="zh-CN" sz="2000" dirty="0">
                <a:latin typeface="Tw Cen MT" panose="020B0602020104020603" pitchFamily="34" charset="77"/>
              </a:rPr>
              <a:t> </a:t>
            </a:r>
            <a:r>
              <a:rPr lang="en-US" altLang="zh-CN" sz="2000" dirty="0" err="1">
                <a:latin typeface="Tw Cen MT" panose="020B0602020104020603" pitchFamily="34" charset="77"/>
              </a:rPr>
              <a:t>comum</a:t>
            </a:r>
            <a:endParaRPr lang="zh-CN" altLang="en-US" sz="2000" dirty="0">
              <a:latin typeface="Tw Cen MT" panose="020B0602020104020603" pitchFamily="34" charset="77"/>
            </a:endParaRPr>
          </a:p>
        </p:txBody>
      </p:sp>
      <p:sp>
        <p:nvSpPr>
          <p:cNvPr id="5" name="Date Placeholder 4">
            <a:extLst>
              <a:ext uri="{FF2B5EF4-FFF2-40B4-BE49-F238E27FC236}">
                <a16:creationId xmlns:a16="http://schemas.microsoft.com/office/drawing/2014/main" id="{39889CF0-0C08-1B40-B09F-2E44170BA50D}"/>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A93BF442-25EC-BA49-80D3-002A357255C3}"/>
              </a:ext>
            </a:extLst>
          </p:cNvPr>
          <p:cNvSpPr>
            <a:spLocks noGrp="1"/>
          </p:cNvSpPr>
          <p:nvPr>
            <p:ph type="ftr" sz="quarter" idx="11"/>
          </p:nvPr>
        </p:nvSpPr>
        <p:spPr/>
        <p:txBody>
          <a:bodyPr/>
          <a:lstStyle/>
          <a:p>
            <a:r>
              <a:rPr lang="en-US"/>
              <a:t>Cloud Security - Nuno Santos</a:t>
            </a:r>
            <a:endParaRPr lang="en-US" dirty="0"/>
          </a:p>
        </p:txBody>
      </p:sp>
      <p:sp>
        <p:nvSpPr>
          <p:cNvPr id="7" name="Slide Number Placeholder 6">
            <a:extLst>
              <a:ext uri="{FF2B5EF4-FFF2-40B4-BE49-F238E27FC236}">
                <a16:creationId xmlns:a16="http://schemas.microsoft.com/office/drawing/2014/main" id="{8D6EC156-8991-3049-98B7-45A444A6012B}"/>
              </a:ext>
            </a:extLst>
          </p:cNvPr>
          <p:cNvSpPr>
            <a:spLocks noGrp="1"/>
          </p:cNvSpPr>
          <p:nvPr>
            <p:ph type="sldNum" sz="quarter" idx="12"/>
          </p:nvPr>
        </p:nvSpPr>
        <p:spPr/>
        <p:txBody>
          <a:bodyPr/>
          <a:lstStyle/>
          <a:p>
            <a:fld id="{BAFC06C6-5388-EF48-9B75-F2C2BBFC0E68}" type="slidenum">
              <a:rPr lang="en-US" smtClean="0"/>
              <a:t>82</a:t>
            </a:fld>
            <a:endParaRPr lang="en-US" dirty="0"/>
          </a:p>
        </p:txBody>
      </p:sp>
    </p:spTree>
    <p:extLst>
      <p:ext uri="{BB962C8B-B14F-4D97-AF65-F5344CB8AC3E}">
        <p14:creationId xmlns:p14="http://schemas.microsoft.com/office/powerpoint/2010/main" val="30123026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SGX, isolated execution</a:t>
            </a:r>
            <a:endParaRPr lang="zh-CN" altLang="en-US" dirty="0"/>
          </a:p>
        </p:txBody>
      </p:sp>
      <p:sp>
        <p:nvSpPr>
          <p:cNvPr id="3" name="内容占位符 2"/>
          <p:cNvSpPr>
            <a:spLocks noGrp="1"/>
          </p:cNvSpPr>
          <p:nvPr>
            <p:ph idx="1"/>
          </p:nvPr>
        </p:nvSpPr>
        <p:spPr/>
        <p:txBody>
          <a:bodyPr>
            <a:normAutofit/>
          </a:bodyPr>
          <a:lstStyle/>
          <a:p>
            <a:endParaRPr lang="en-US" altLang="zh-CN" sz="4000" dirty="0">
              <a:latin typeface="Tw Cen MT" panose="020B0602020104020603" pitchFamily="34" charset="77"/>
            </a:endParaRPr>
          </a:p>
          <a:p>
            <a:endParaRPr lang="en-US" altLang="zh-CN" sz="4000" dirty="0">
              <a:latin typeface="Tw Cen MT" panose="020B0602020104020603" pitchFamily="34" charset="77"/>
            </a:endParaRPr>
          </a:p>
          <a:p>
            <a:endParaRPr lang="en-US" altLang="zh-CN" sz="4000" dirty="0">
              <a:latin typeface="Tw Cen MT" panose="020B0602020104020603" pitchFamily="34" charset="77"/>
            </a:endParaRPr>
          </a:p>
          <a:p>
            <a:pPr marL="0" indent="0">
              <a:buNone/>
            </a:pPr>
            <a:endParaRPr lang="en-US" altLang="zh-CN" sz="4000" dirty="0">
              <a:latin typeface="Tw Cen MT" panose="020B0602020104020603" pitchFamily="34" charset="77"/>
            </a:endParaRPr>
          </a:p>
          <a:p>
            <a:endParaRPr lang="en-US" altLang="ko-KR" sz="2400" dirty="0">
              <a:latin typeface="Tw Cen MT" panose="020B0602020104020603" pitchFamily="34" charset="77"/>
            </a:endParaRPr>
          </a:p>
          <a:p>
            <a:r>
              <a:rPr lang="en-US" altLang="ko-KR" sz="2400" dirty="0" err="1">
                <a:latin typeface="Tw Cen MT" panose="020B0602020104020603" pitchFamily="34" charset="77"/>
              </a:rPr>
              <a:t>Aplication</a:t>
            </a:r>
            <a:r>
              <a:rPr lang="en-US" altLang="ko-KR" sz="2400" dirty="0">
                <a:latin typeface="Tw Cen MT" panose="020B0602020104020603" pitchFamily="34" charset="77"/>
              </a:rPr>
              <a:t> </a:t>
            </a:r>
            <a:r>
              <a:rPr lang="en-US" altLang="ko-KR" sz="2400" dirty="0" err="1">
                <a:latin typeface="Tw Cen MT" panose="020B0602020104020603" pitchFamily="34" charset="77"/>
              </a:rPr>
              <a:t>mantém</a:t>
            </a:r>
            <a:r>
              <a:rPr lang="en-US" altLang="ko-KR" sz="2400" dirty="0">
                <a:latin typeface="Tw Cen MT" panose="020B0602020104020603" pitchFamily="34" charset="77"/>
              </a:rPr>
              <a:t> </a:t>
            </a:r>
            <a:r>
              <a:rPr lang="en-US" altLang="ko-KR" sz="2400" dirty="0" err="1">
                <a:latin typeface="Tw Cen MT" panose="020B0602020104020603" pitchFamily="34" charset="77"/>
              </a:rPr>
              <a:t>os</a:t>
            </a:r>
            <a:r>
              <a:rPr lang="en-US" altLang="ko-KR" sz="2400" dirty="0">
                <a:latin typeface="Tw Cen MT" panose="020B0602020104020603" pitchFamily="34" charset="77"/>
              </a:rPr>
              <a:t> dados e </a:t>
            </a:r>
            <a:r>
              <a:rPr lang="en-US" altLang="ko-KR" sz="2400" dirty="0" err="1">
                <a:latin typeface="Tw Cen MT" panose="020B0602020104020603" pitchFamily="34" charset="77"/>
              </a:rPr>
              <a:t>código</a:t>
            </a:r>
            <a:r>
              <a:rPr lang="en-US" altLang="ko-KR" sz="2400" dirty="0">
                <a:latin typeface="Tw Cen MT" panose="020B0602020104020603" pitchFamily="34" charset="77"/>
              </a:rPr>
              <a:t> </a:t>
            </a:r>
            <a:r>
              <a:rPr lang="en-US" altLang="ko-KR" sz="2400" dirty="0" err="1">
                <a:latin typeface="Tw Cen MT" panose="020B0602020104020603" pitchFamily="34" charset="77"/>
              </a:rPr>
              <a:t>dentro</a:t>
            </a:r>
            <a:r>
              <a:rPr lang="en-US" altLang="ko-KR" sz="2400" dirty="0">
                <a:latin typeface="Tw Cen MT" panose="020B0602020104020603" pitchFamily="34" charset="77"/>
              </a:rPr>
              <a:t> do </a:t>
            </a:r>
            <a:r>
              <a:rPr lang="en-US" altLang="ko-KR" sz="2400" dirty="0">
                <a:solidFill>
                  <a:srgbClr val="163CFF"/>
                </a:solidFill>
                <a:latin typeface="Tw Cen MT" panose="020B0602020104020603" pitchFamily="34" charset="77"/>
              </a:rPr>
              <a:t>enclave</a:t>
            </a:r>
            <a:endParaRPr lang="en-US" altLang="ko-KR" sz="2400" dirty="0">
              <a:latin typeface="Tw Cen MT" panose="020B0602020104020603" pitchFamily="34" charset="77"/>
            </a:endParaRPr>
          </a:p>
          <a:p>
            <a:pPr lvl="1"/>
            <a:r>
              <a:rPr lang="en-US" altLang="ko-KR" sz="2000" dirty="0" err="1">
                <a:latin typeface="Tw Cen MT" panose="020B0602020104020603" pitchFamily="34" charset="77"/>
              </a:rPr>
              <a:t>Menor</a:t>
            </a:r>
            <a:r>
              <a:rPr lang="en-US" altLang="ko-KR" sz="2000" dirty="0">
                <a:latin typeface="Tw Cen MT" panose="020B0602020104020603" pitchFamily="34" charset="77"/>
              </a:rPr>
              <a:t> </a:t>
            </a:r>
            <a:r>
              <a:rPr lang="en-US" altLang="ko-KR" sz="2000" dirty="0" err="1">
                <a:latin typeface="Tw Cen MT" panose="020B0602020104020603" pitchFamily="34" charset="77"/>
              </a:rPr>
              <a:t>superfície</a:t>
            </a:r>
            <a:r>
              <a:rPr lang="en-US" altLang="ko-KR" sz="2000" dirty="0">
                <a:latin typeface="Tw Cen MT" panose="020B0602020104020603" pitchFamily="34" charset="77"/>
              </a:rPr>
              <a:t> de </a:t>
            </a:r>
            <a:r>
              <a:rPr lang="en-US" altLang="ko-KR" sz="2000" dirty="0" err="1">
                <a:latin typeface="Tw Cen MT" panose="020B0602020104020603" pitchFamily="34" charset="77"/>
              </a:rPr>
              <a:t>ataque</a:t>
            </a:r>
            <a:r>
              <a:rPr lang="en-US" altLang="ko-KR" sz="2000" dirty="0">
                <a:latin typeface="Tw Cen MT" panose="020B0602020104020603" pitchFamily="34" charset="77"/>
              </a:rPr>
              <a:t> </a:t>
            </a:r>
            <a:r>
              <a:rPr lang="en-US" altLang="ko-KR" sz="2000" dirty="0" err="1">
                <a:latin typeface="Tw Cen MT" panose="020B0602020104020603" pitchFamily="34" charset="77"/>
              </a:rPr>
              <a:t>possível</a:t>
            </a:r>
            <a:r>
              <a:rPr lang="en-US" altLang="ko-KR" sz="2000" dirty="0">
                <a:latin typeface="Tw Cen MT" panose="020B0602020104020603" pitchFamily="34" charset="77"/>
              </a:rPr>
              <a:t> (</a:t>
            </a:r>
            <a:r>
              <a:rPr lang="en-US" altLang="ko-KR" sz="2000" dirty="0" err="1">
                <a:latin typeface="Tw Cen MT" panose="020B0602020104020603" pitchFamily="34" charset="77"/>
              </a:rPr>
              <a:t>aplicação</a:t>
            </a:r>
            <a:r>
              <a:rPr lang="en-US" altLang="ko-KR" sz="2000" dirty="0">
                <a:latin typeface="Tw Cen MT" panose="020B0602020104020603" pitchFamily="34" charset="77"/>
              </a:rPr>
              <a:t> + processor)</a:t>
            </a:r>
          </a:p>
          <a:p>
            <a:endParaRPr lang="zh-CN" altLang="en-US" sz="4000" dirty="0">
              <a:latin typeface="Tw Cen MT" panose="020B0602020104020603" pitchFamily="34" charset="77"/>
            </a:endParaRPr>
          </a:p>
          <a:p>
            <a:endParaRPr lang="zh-CN" altLang="en-US" sz="4000" dirty="0">
              <a:latin typeface="Tw Cen MT" panose="020B0602020104020603" pitchFamily="34" charset="77"/>
            </a:endParaRPr>
          </a:p>
        </p:txBody>
      </p:sp>
      <p:sp>
        <p:nvSpPr>
          <p:cNvPr id="4" name="TextBox 4"/>
          <p:cNvSpPr txBox="1"/>
          <p:nvPr/>
        </p:nvSpPr>
        <p:spPr>
          <a:xfrm>
            <a:off x="2861678" y="1897536"/>
            <a:ext cx="1442574" cy="369332"/>
          </a:xfrm>
          <a:prstGeom prst="rect">
            <a:avLst/>
          </a:prstGeom>
          <a:noFill/>
        </p:spPr>
        <p:txBody>
          <a:bodyPr wrap="none" rtlCol="0">
            <a:spAutoFit/>
          </a:bodyPr>
          <a:lstStyle/>
          <a:p>
            <a:r>
              <a:rPr lang="en-US" altLang="ko-KR" b="1" dirty="0">
                <a:latin typeface="Tw Cen MT" panose="020B0602020104020603" pitchFamily="34" charset="77"/>
              </a:rPr>
              <a:t>CPU Package</a:t>
            </a:r>
            <a:endParaRPr lang="ko-KR" altLang="en-US" b="1" dirty="0">
              <a:latin typeface="Tw Cen MT" panose="020B0602020104020603" pitchFamily="34" charset="77"/>
            </a:endParaRPr>
          </a:p>
        </p:txBody>
      </p:sp>
      <p:sp>
        <p:nvSpPr>
          <p:cNvPr id="5" name="TextBox 83"/>
          <p:cNvSpPr txBox="1"/>
          <p:nvPr/>
        </p:nvSpPr>
        <p:spPr>
          <a:xfrm>
            <a:off x="4980144" y="1565459"/>
            <a:ext cx="1724959" cy="369332"/>
          </a:xfrm>
          <a:prstGeom prst="rect">
            <a:avLst/>
          </a:prstGeom>
          <a:noFill/>
        </p:spPr>
        <p:txBody>
          <a:bodyPr wrap="none" rtlCol="0">
            <a:spAutoFit/>
          </a:bodyPr>
          <a:lstStyle/>
          <a:p>
            <a:r>
              <a:rPr lang="en-US" altLang="ko-KR" b="1" dirty="0">
                <a:latin typeface="Tw Cen MT" panose="020B0602020104020603" pitchFamily="34" charset="77"/>
              </a:rPr>
              <a:t>System Memory</a:t>
            </a:r>
            <a:endParaRPr lang="ko-KR" altLang="en-US" b="1" dirty="0">
              <a:latin typeface="Tw Cen MT" panose="020B0602020104020603" pitchFamily="34" charset="77"/>
            </a:endParaRPr>
          </a:p>
        </p:txBody>
      </p:sp>
      <p:sp>
        <p:nvSpPr>
          <p:cNvPr id="6" name="직사각형 10"/>
          <p:cNvSpPr/>
          <p:nvPr/>
        </p:nvSpPr>
        <p:spPr>
          <a:xfrm>
            <a:off x="5175657" y="1901899"/>
            <a:ext cx="982266" cy="17360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pic>
        <p:nvPicPr>
          <p:cNvPr id="7" name="Picture 2" descr="https://encrypted-tbn1.gstatic.com/images?q=tbn:ANd9GcS5Jhe31P4apttL3XnCuTtr3hhw6V8jIu4IPVZ2RJi0Cg2PPD0bq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1678" y="2203936"/>
            <a:ext cx="1048266" cy="1048266"/>
          </a:xfrm>
          <a:prstGeom prst="rect">
            <a:avLst/>
          </a:prstGeom>
          <a:noFill/>
          <a:extLst>
            <a:ext uri="{909E8E84-426E-40dd-AFC4-6F175D3DCCD1}">
              <a14:hiddenFill xmlns="" xmlns:a14="http://schemas.microsoft.com/office/drawing/2010/main">
                <a:solidFill>
                  <a:srgbClr val="FFFFFF"/>
                </a:solidFill>
              </a14:hiddenFill>
            </a:ext>
          </a:extLst>
        </p:spPr>
      </p:pic>
      <p:sp>
        <p:nvSpPr>
          <p:cNvPr id="8" name="직사각형 11"/>
          <p:cNvSpPr/>
          <p:nvPr/>
        </p:nvSpPr>
        <p:spPr>
          <a:xfrm>
            <a:off x="5175657" y="2197983"/>
            <a:ext cx="982266" cy="104756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a:latin typeface="Tw Cen MT" panose="020B0602020104020603" pitchFamily="34" charset="77"/>
              </a:rPr>
              <a:t>Enclave</a:t>
            </a:r>
          </a:p>
          <a:p>
            <a:pPr algn="ctr"/>
            <a:endParaRPr lang="en-US" altLang="ko-KR" b="1" dirty="0">
              <a:latin typeface="Tw Cen MT" panose="020B0602020104020603" pitchFamily="34" charset="77"/>
            </a:endParaRPr>
          </a:p>
          <a:p>
            <a:pPr algn="ctr"/>
            <a:endParaRPr lang="en-US" altLang="ko-KR" b="1" dirty="0">
              <a:latin typeface="Tw Cen MT" panose="020B0602020104020603" pitchFamily="34" charset="77"/>
            </a:endParaRPr>
          </a:p>
          <a:p>
            <a:pPr algn="ctr"/>
            <a:endParaRPr lang="en-US" altLang="ko-KR" b="1" dirty="0">
              <a:latin typeface="Tw Cen MT" panose="020B0602020104020603" pitchFamily="34" charset="77"/>
            </a:endParaRPr>
          </a:p>
        </p:txBody>
      </p:sp>
      <p:sp>
        <p:nvSpPr>
          <p:cNvPr id="9" name="직사각형 12"/>
          <p:cNvSpPr/>
          <p:nvPr/>
        </p:nvSpPr>
        <p:spPr>
          <a:xfrm>
            <a:off x="3233273" y="2598460"/>
            <a:ext cx="281628" cy="264256"/>
          </a:xfrm>
          <a:prstGeom prst="rect">
            <a:avLst/>
          </a:prstGeom>
          <a:solidFill>
            <a:schemeClr val="accent3">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nvGrpSpPr>
          <p:cNvPr id="10" name="그룹 15"/>
          <p:cNvGrpSpPr/>
          <p:nvPr/>
        </p:nvGrpSpPr>
        <p:grpSpPr>
          <a:xfrm>
            <a:off x="1874087" y="2657485"/>
            <a:ext cx="1406811" cy="923330"/>
            <a:chOff x="-5646" y="2662480"/>
            <a:chExt cx="2250899" cy="1477327"/>
          </a:xfrm>
        </p:grpSpPr>
        <p:sp>
          <p:nvSpPr>
            <p:cNvPr id="11" name="TextBox 93"/>
            <p:cNvSpPr txBox="1"/>
            <p:nvPr/>
          </p:nvSpPr>
          <p:spPr>
            <a:xfrm>
              <a:off x="-5646" y="2662480"/>
              <a:ext cx="2160081" cy="1477327"/>
            </a:xfrm>
            <a:prstGeom prst="rect">
              <a:avLst/>
            </a:prstGeom>
            <a:noFill/>
          </p:spPr>
          <p:txBody>
            <a:bodyPr wrap="none" rtlCol="0">
              <a:spAutoFit/>
            </a:bodyPr>
            <a:lstStyle/>
            <a:p>
              <a:pPr algn="just"/>
              <a:r>
                <a:rPr lang="en-US" altLang="ko-KR" dirty="0">
                  <a:latin typeface="Tw Cen MT" panose="020B0602020104020603" pitchFamily="34" charset="77"/>
                </a:rPr>
                <a:t>Memory</a:t>
              </a:r>
            </a:p>
            <a:p>
              <a:pPr algn="just"/>
              <a:r>
                <a:rPr lang="en-US" altLang="ko-KR" dirty="0">
                  <a:latin typeface="Tw Cen MT" panose="020B0602020104020603" pitchFamily="34" charset="77"/>
                </a:rPr>
                <a:t>Encryption</a:t>
              </a:r>
            </a:p>
            <a:p>
              <a:pPr algn="just"/>
              <a:r>
                <a:rPr lang="en-US" altLang="ko-KR" dirty="0">
                  <a:latin typeface="Tw Cen MT" panose="020B0602020104020603" pitchFamily="34" charset="77"/>
                </a:rPr>
                <a:t>Engine (MEE)</a:t>
              </a:r>
            </a:p>
          </p:txBody>
        </p:sp>
        <p:sp>
          <p:nvSpPr>
            <p:cNvPr id="12" name="오른쪽 화살표 14"/>
            <p:cNvSpPr/>
            <p:nvPr/>
          </p:nvSpPr>
          <p:spPr>
            <a:xfrm>
              <a:off x="1434177" y="2773769"/>
              <a:ext cx="811076" cy="263070"/>
            </a:xfrm>
            <a:prstGeom prst="rightArrow">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sp>
        <p:nvSpPr>
          <p:cNvPr id="13" name="직사각형 16"/>
          <p:cNvSpPr/>
          <p:nvPr/>
        </p:nvSpPr>
        <p:spPr>
          <a:xfrm>
            <a:off x="3657600" y="2675344"/>
            <a:ext cx="1512104" cy="123186"/>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400">
              <a:latin typeface="Tw Cen MT" panose="020B0602020104020603" pitchFamily="34" charset="77"/>
            </a:endParaRPr>
          </a:p>
        </p:txBody>
      </p:sp>
      <p:grpSp>
        <p:nvGrpSpPr>
          <p:cNvPr id="14" name="그룹 25"/>
          <p:cNvGrpSpPr/>
          <p:nvPr/>
        </p:nvGrpSpPr>
        <p:grpSpPr>
          <a:xfrm>
            <a:off x="4019476" y="2846733"/>
            <a:ext cx="1246287" cy="466681"/>
            <a:chOff x="3426976" y="3296574"/>
            <a:chExt cx="1994058" cy="746689"/>
          </a:xfrm>
        </p:grpSpPr>
        <p:sp>
          <p:nvSpPr>
            <p:cNvPr id="15" name="TextBox 13"/>
            <p:cNvSpPr txBox="1"/>
            <p:nvPr/>
          </p:nvSpPr>
          <p:spPr>
            <a:xfrm>
              <a:off x="3761094" y="3296574"/>
              <a:ext cx="1659940" cy="590931"/>
            </a:xfrm>
            <a:prstGeom prst="rect">
              <a:avLst/>
            </a:prstGeom>
            <a:noFill/>
          </p:spPr>
          <p:txBody>
            <a:bodyPr wrap="none" rtlCol="0">
              <a:spAutoFit/>
            </a:bodyPr>
            <a:lstStyle/>
            <a:p>
              <a:r>
                <a:rPr lang="en-US" altLang="ko-KR" dirty="0">
                  <a:latin typeface="Tw Cen MT" panose="020B0602020104020603" pitchFamily="34" charset="77"/>
                </a:rPr>
                <a:t>Snooping</a:t>
              </a:r>
            </a:p>
          </p:txBody>
        </p:sp>
        <p:sp>
          <p:nvSpPr>
            <p:cNvPr id="16" name="굽은 화살표 17"/>
            <p:cNvSpPr/>
            <p:nvPr/>
          </p:nvSpPr>
          <p:spPr>
            <a:xfrm rot="16200000">
              <a:off x="3614281" y="3111231"/>
              <a:ext cx="665642" cy="1040252"/>
            </a:xfrm>
            <a:prstGeom prst="bentArrow">
              <a:avLst>
                <a:gd name="adj1" fmla="val 25000"/>
                <a:gd name="adj2" fmla="val 25000"/>
                <a:gd name="adj3" fmla="val 27862"/>
                <a:gd name="adj4" fmla="val 43750"/>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solidFill>
                  <a:schemeClr val="tx1"/>
                </a:solidFill>
                <a:latin typeface="Tw Cen MT" panose="020B0602020104020603" pitchFamily="34" charset="77"/>
              </a:endParaRPr>
            </a:p>
          </p:txBody>
        </p:sp>
        <p:grpSp>
          <p:nvGrpSpPr>
            <p:cNvPr id="17" name="그룹 96"/>
            <p:cNvGrpSpPr/>
            <p:nvPr/>
          </p:nvGrpSpPr>
          <p:grpSpPr>
            <a:xfrm>
              <a:off x="3762375" y="3737224"/>
              <a:ext cx="306039" cy="306039"/>
              <a:chOff x="7259058" y="1737874"/>
              <a:chExt cx="457200" cy="457200"/>
            </a:xfrm>
          </p:grpSpPr>
          <p:cxnSp>
            <p:nvCxnSpPr>
              <p:cNvPr id="18" name="직선 연결선 97"/>
              <p:cNvCxnSpPr>
                <a:stCxn id="19" idx="1"/>
                <a:endCxn id="19" idx="5"/>
              </p:cNvCxnSpPr>
              <p:nvPr/>
            </p:nvCxnSpPr>
            <p:spPr>
              <a:xfrm>
                <a:off x="7326013" y="1804829"/>
                <a:ext cx="323290" cy="32329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타원 98"/>
              <p:cNvSpPr/>
              <p:nvPr/>
            </p:nvSpPr>
            <p:spPr>
              <a:xfrm>
                <a:off x="7259058" y="1737874"/>
                <a:ext cx="457200" cy="457200"/>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grpSp>
      <p:grpSp>
        <p:nvGrpSpPr>
          <p:cNvPr id="20" name="그룹 26"/>
          <p:cNvGrpSpPr/>
          <p:nvPr/>
        </p:nvGrpSpPr>
        <p:grpSpPr>
          <a:xfrm>
            <a:off x="5983121" y="2420232"/>
            <a:ext cx="1767588" cy="646331"/>
            <a:chOff x="6568807" y="2614169"/>
            <a:chExt cx="2828139" cy="1034127"/>
          </a:xfrm>
        </p:grpSpPr>
        <p:sp>
          <p:nvSpPr>
            <p:cNvPr id="21" name="TextBox 91"/>
            <p:cNvSpPr txBox="1"/>
            <p:nvPr/>
          </p:nvSpPr>
          <p:spPr>
            <a:xfrm>
              <a:off x="7290421" y="2614169"/>
              <a:ext cx="2106525" cy="1034127"/>
            </a:xfrm>
            <a:prstGeom prst="rect">
              <a:avLst/>
            </a:prstGeom>
            <a:noFill/>
          </p:spPr>
          <p:txBody>
            <a:bodyPr wrap="none" rtlCol="0">
              <a:spAutoFit/>
            </a:bodyPr>
            <a:lstStyle/>
            <a:p>
              <a:r>
                <a:rPr lang="en-US" altLang="ko-KR" dirty="0">
                  <a:latin typeface="Tw Cen MT" panose="020B0602020104020603" pitchFamily="34" charset="77"/>
                </a:rPr>
                <a:t>Access from </a:t>
              </a:r>
            </a:p>
            <a:p>
              <a:r>
                <a:rPr lang="en-US" altLang="ko-KR" dirty="0">
                  <a:latin typeface="Tw Cen MT" panose="020B0602020104020603" pitchFamily="34" charset="77"/>
                </a:rPr>
                <a:t>OS/VMM</a:t>
              </a:r>
            </a:p>
          </p:txBody>
        </p:sp>
        <p:sp>
          <p:nvSpPr>
            <p:cNvPr id="22" name="오른쪽 화살표 95"/>
            <p:cNvSpPr/>
            <p:nvPr/>
          </p:nvSpPr>
          <p:spPr>
            <a:xfrm rot="10800000">
              <a:off x="6568807" y="2818151"/>
              <a:ext cx="657646" cy="387723"/>
            </a:xfrm>
            <a:prstGeom prst="rightArrow">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nvGrpSpPr>
            <p:cNvPr id="23" name="그룹 21"/>
            <p:cNvGrpSpPr/>
            <p:nvPr/>
          </p:nvGrpSpPr>
          <p:grpSpPr>
            <a:xfrm>
              <a:off x="6843984" y="2867668"/>
              <a:ext cx="306039" cy="306039"/>
              <a:chOff x="7259058" y="1737874"/>
              <a:chExt cx="457200" cy="457200"/>
            </a:xfrm>
          </p:grpSpPr>
          <p:cxnSp>
            <p:nvCxnSpPr>
              <p:cNvPr id="24" name="직선 연결선 20"/>
              <p:cNvCxnSpPr>
                <a:stCxn id="25" idx="1"/>
                <a:endCxn id="25" idx="5"/>
              </p:cNvCxnSpPr>
              <p:nvPr/>
            </p:nvCxnSpPr>
            <p:spPr>
              <a:xfrm>
                <a:off x="7326013" y="1804829"/>
                <a:ext cx="323290" cy="32329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25" name="타원 18"/>
              <p:cNvSpPr/>
              <p:nvPr/>
            </p:nvSpPr>
            <p:spPr>
              <a:xfrm>
                <a:off x="7259058" y="1737874"/>
                <a:ext cx="457200" cy="457200"/>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grpSp>
      <p:sp>
        <p:nvSpPr>
          <p:cNvPr id="26" name="직사각형 24"/>
          <p:cNvSpPr/>
          <p:nvPr/>
        </p:nvSpPr>
        <p:spPr>
          <a:xfrm>
            <a:off x="5175276" y="2637381"/>
            <a:ext cx="256355" cy="124705"/>
          </a:xfrm>
          <a:prstGeom prst="rect">
            <a:avLst/>
          </a:prstGeom>
          <a:pattFill prst="wdUpDiag">
            <a:fgClr>
              <a:schemeClr val="tx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sp>
        <p:nvSpPr>
          <p:cNvPr id="27" name="직사각형 102"/>
          <p:cNvSpPr/>
          <p:nvPr/>
        </p:nvSpPr>
        <p:spPr>
          <a:xfrm>
            <a:off x="3245909" y="2640876"/>
            <a:ext cx="256355" cy="12470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pic>
        <p:nvPicPr>
          <p:cNvPr id="28" name="Picture 4" descr="http://icons.iconarchive.com/icons/aha-soft/security/256/key-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5289" y="2431662"/>
            <a:ext cx="273910" cy="273910"/>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직사각형 27"/>
          <p:cNvSpPr/>
          <p:nvPr/>
        </p:nvSpPr>
        <p:spPr>
          <a:xfrm>
            <a:off x="5138537" y="2732244"/>
            <a:ext cx="1016566" cy="830997"/>
          </a:xfrm>
          <a:prstGeom prst="rect">
            <a:avLst/>
          </a:prstGeom>
        </p:spPr>
        <p:txBody>
          <a:bodyPr wrap="square">
            <a:spAutoFit/>
          </a:bodyPr>
          <a:lstStyle/>
          <a:p>
            <a:pPr algn="ctr"/>
            <a:r>
              <a:rPr lang="en-US" altLang="ko-KR" sz="1600" dirty="0">
                <a:latin typeface="Tw Cen MT" panose="020B0602020104020603" pitchFamily="34" charset="77"/>
              </a:rPr>
              <a:t>Encrypted</a:t>
            </a:r>
          </a:p>
          <a:p>
            <a:pPr algn="ctr"/>
            <a:r>
              <a:rPr lang="en-US" altLang="ko-KR" sz="1600" dirty="0">
                <a:latin typeface="Tw Cen MT" panose="020B0602020104020603" pitchFamily="34" charset="77"/>
              </a:rPr>
              <a:t>code/data</a:t>
            </a:r>
          </a:p>
        </p:txBody>
      </p:sp>
      <p:sp>
        <p:nvSpPr>
          <p:cNvPr id="30" name="Date Placeholder 29">
            <a:extLst>
              <a:ext uri="{FF2B5EF4-FFF2-40B4-BE49-F238E27FC236}">
                <a16:creationId xmlns:a16="http://schemas.microsoft.com/office/drawing/2014/main" id="{A047FAF1-014E-D740-8F6B-7185B5E81EB0}"/>
              </a:ext>
            </a:extLst>
          </p:cNvPr>
          <p:cNvSpPr>
            <a:spLocks noGrp="1"/>
          </p:cNvSpPr>
          <p:nvPr>
            <p:ph type="dt" sz="half" idx="10"/>
          </p:nvPr>
        </p:nvSpPr>
        <p:spPr/>
        <p:txBody>
          <a:bodyPr/>
          <a:lstStyle/>
          <a:p>
            <a:r>
              <a:rPr lang="en-US"/>
              <a:t>2019</a:t>
            </a:r>
            <a:endParaRPr lang="en-US" dirty="0"/>
          </a:p>
        </p:txBody>
      </p:sp>
      <p:sp>
        <p:nvSpPr>
          <p:cNvPr id="31" name="Footer Placeholder 30">
            <a:extLst>
              <a:ext uri="{FF2B5EF4-FFF2-40B4-BE49-F238E27FC236}">
                <a16:creationId xmlns:a16="http://schemas.microsoft.com/office/drawing/2014/main" id="{D18A0C02-853B-2240-BA8D-8D93AF8ACAB9}"/>
              </a:ext>
            </a:extLst>
          </p:cNvPr>
          <p:cNvSpPr>
            <a:spLocks noGrp="1"/>
          </p:cNvSpPr>
          <p:nvPr>
            <p:ph type="ftr" sz="quarter" idx="11"/>
          </p:nvPr>
        </p:nvSpPr>
        <p:spPr/>
        <p:txBody>
          <a:bodyPr/>
          <a:lstStyle/>
          <a:p>
            <a:r>
              <a:rPr lang="en-US"/>
              <a:t>Cloud Security - Nuno Santos</a:t>
            </a:r>
            <a:endParaRPr lang="en-US" dirty="0"/>
          </a:p>
        </p:txBody>
      </p:sp>
      <p:sp>
        <p:nvSpPr>
          <p:cNvPr id="32" name="Slide Number Placeholder 31">
            <a:extLst>
              <a:ext uri="{FF2B5EF4-FFF2-40B4-BE49-F238E27FC236}">
                <a16:creationId xmlns:a16="http://schemas.microsoft.com/office/drawing/2014/main" id="{B237640F-8590-7847-B7FA-1F2DE3727D60}"/>
              </a:ext>
            </a:extLst>
          </p:cNvPr>
          <p:cNvSpPr>
            <a:spLocks noGrp="1"/>
          </p:cNvSpPr>
          <p:nvPr>
            <p:ph type="sldNum" sz="quarter" idx="12"/>
          </p:nvPr>
        </p:nvSpPr>
        <p:spPr/>
        <p:txBody>
          <a:bodyPr/>
          <a:lstStyle/>
          <a:p>
            <a:fld id="{BAFC06C6-5388-EF48-9B75-F2C2BBFC0E68}" type="slidenum">
              <a:rPr lang="en-US" smtClean="0"/>
              <a:t>83</a:t>
            </a:fld>
            <a:endParaRPr lang="en-US" dirty="0"/>
          </a:p>
        </p:txBody>
      </p:sp>
    </p:spTree>
    <p:extLst>
      <p:ext uri="{BB962C8B-B14F-4D97-AF65-F5344CB8AC3E}">
        <p14:creationId xmlns:p14="http://schemas.microsoft.com/office/powerpoint/2010/main" val="24136183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209D2-037D-7C40-A078-F705E7AA1213}"/>
              </a:ext>
            </a:extLst>
          </p:cNvPr>
          <p:cNvSpPr>
            <a:spLocks noGrp="1"/>
          </p:cNvSpPr>
          <p:nvPr>
            <p:ph type="title"/>
          </p:nvPr>
        </p:nvSpPr>
        <p:spPr/>
        <p:txBody>
          <a:bodyPr/>
          <a:lstStyle/>
          <a:p>
            <a:r>
              <a:rPr lang="en-US" dirty="0" err="1"/>
              <a:t>Já</a:t>
            </a:r>
            <a:r>
              <a:rPr lang="en-US" dirty="0"/>
              <a:t> </a:t>
            </a:r>
            <a:r>
              <a:rPr lang="en-US" dirty="0" err="1"/>
              <a:t>suportado</a:t>
            </a:r>
            <a:r>
              <a:rPr lang="en-US" dirty="0"/>
              <a:t> </a:t>
            </a:r>
            <a:r>
              <a:rPr lang="en-US" dirty="0" err="1"/>
              <a:t>pelos</a:t>
            </a:r>
            <a:r>
              <a:rPr lang="en-US" dirty="0"/>
              <a:t> </a:t>
            </a:r>
            <a:r>
              <a:rPr lang="en-US" dirty="0" err="1"/>
              <a:t>serviços</a:t>
            </a:r>
            <a:r>
              <a:rPr lang="en-US" dirty="0"/>
              <a:t> da MS Azure</a:t>
            </a:r>
          </a:p>
        </p:txBody>
      </p:sp>
      <p:sp>
        <p:nvSpPr>
          <p:cNvPr id="3" name="Date Placeholder 2">
            <a:extLst>
              <a:ext uri="{FF2B5EF4-FFF2-40B4-BE49-F238E27FC236}">
                <a16:creationId xmlns:a16="http://schemas.microsoft.com/office/drawing/2014/main" id="{63CF6777-FF35-EF42-9745-8EB75A0D446A}"/>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4A256C79-EB29-2F43-BA09-0341938C0407}"/>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305FDB03-F54A-E64A-9E76-217885E32194}"/>
              </a:ext>
            </a:extLst>
          </p:cNvPr>
          <p:cNvSpPr>
            <a:spLocks noGrp="1"/>
          </p:cNvSpPr>
          <p:nvPr>
            <p:ph type="sldNum" sz="quarter" idx="12"/>
          </p:nvPr>
        </p:nvSpPr>
        <p:spPr/>
        <p:txBody>
          <a:bodyPr/>
          <a:lstStyle/>
          <a:p>
            <a:fld id="{BAFC06C6-5388-EF48-9B75-F2C2BBFC0E68}" type="slidenum">
              <a:rPr lang="en-US" smtClean="0"/>
              <a:t>84</a:t>
            </a:fld>
            <a:endParaRPr lang="en-US" dirty="0"/>
          </a:p>
        </p:txBody>
      </p:sp>
      <p:grpSp>
        <p:nvGrpSpPr>
          <p:cNvPr id="8" name="Group 7">
            <a:extLst>
              <a:ext uri="{FF2B5EF4-FFF2-40B4-BE49-F238E27FC236}">
                <a16:creationId xmlns:a16="http://schemas.microsoft.com/office/drawing/2014/main" id="{F096C40D-D3E4-0F47-843D-C33F31D7FFE3}"/>
              </a:ext>
            </a:extLst>
          </p:cNvPr>
          <p:cNvGrpSpPr>
            <a:grpSpLocks noChangeAspect="1"/>
          </p:cNvGrpSpPr>
          <p:nvPr/>
        </p:nvGrpSpPr>
        <p:grpSpPr>
          <a:xfrm>
            <a:off x="1200150" y="1981200"/>
            <a:ext cx="6712305" cy="3753593"/>
            <a:chOff x="471949" y="1673250"/>
            <a:chExt cx="7096845" cy="3968632"/>
          </a:xfrm>
        </p:grpSpPr>
        <p:sp>
          <p:nvSpPr>
            <p:cNvPr id="9" name="Rounded Rectangle 8">
              <a:extLst>
                <a:ext uri="{FF2B5EF4-FFF2-40B4-BE49-F238E27FC236}">
                  <a16:creationId xmlns:a16="http://schemas.microsoft.com/office/drawing/2014/main" id="{C24E41CE-372C-3742-AD89-0398952A94F9}"/>
                </a:ext>
              </a:extLst>
            </p:cNvPr>
            <p:cNvSpPr/>
            <p:nvPr/>
          </p:nvSpPr>
          <p:spPr>
            <a:xfrm>
              <a:off x="471949" y="1673250"/>
              <a:ext cx="1098380" cy="3562232"/>
            </a:xfrm>
            <a:prstGeom prst="roundRect">
              <a:avLst>
                <a:gd name="adj" fmla="val 7158"/>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10" name="Rounded Rectangle 9">
              <a:extLst>
                <a:ext uri="{FF2B5EF4-FFF2-40B4-BE49-F238E27FC236}">
                  <a16:creationId xmlns:a16="http://schemas.microsoft.com/office/drawing/2014/main" id="{EC04C8E0-6B20-6F4E-BD14-F508280F99D2}"/>
                </a:ext>
              </a:extLst>
            </p:cNvPr>
            <p:cNvSpPr/>
            <p:nvPr/>
          </p:nvSpPr>
          <p:spPr>
            <a:xfrm>
              <a:off x="675149" y="1876450"/>
              <a:ext cx="1098380" cy="3562232"/>
            </a:xfrm>
            <a:prstGeom prst="roundRect">
              <a:avLst>
                <a:gd name="adj" fmla="val 7158"/>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11" name="Rounded Rectangle 10">
              <a:extLst>
                <a:ext uri="{FF2B5EF4-FFF2-40B4-BE49-F238E27FC236}">
                  <a16:creationId xmlns:a16="http://schemas.microsoft.com/office/drawing/2014/main" id="{055CC493-537E-C247-B326-B1EA3A6DAFA9}"/>
                </a:ext>
              </a:extLst>
            </p:cNvPr>
            <p:cNvSpPr/>
            <p:nvPr/>
          </p:nvSpPr>
          <p:spPr>
            <a:xfrm>
              <a:off x="878350" y="2079651"/>
              <a:ext cx="1138369" cy="3562231"/>
            </a:xfrm>
            <a:prstGeom prst="roundRect">
              <a:avLst>
                <a:gd name="adj" fmla="val 7158"/>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r>
                <a:rPr lang="en-US" sz="1067" dirty="0">
                  <a:solidFill>
                    <a:prstClr val="white"/>
                  </a:solidFill>
                </a:rPr>
                <a:t>Azure Confidential Cloud &amp;</a:t>
              </a:r>
            </a:p>
            <a:p>
              <a:pPr algn="ctr" defTabSz="914286"/>
              <a:r>
                <a:rPr lang="en-US" sz="1067" dirty="0">
                  <a:solidFill>
                    <a:prstClr val="white"/>
                  </a:solidFill>
                </a:rPr>
                <a:t>Data Provider</a:t>
              </a:r>
            </a:p>
          </p:txBody>
        </p:sp>
        <p:sp>
          <p:nvSpPr>
            <p:cNvPr id="12" name="Rounded Rectangle 11">
              <a:extLst>
                <a:ext uri="{FF2B5EF4-FFF2-40B4-BE49-F238E27FC236}">
                  <a16:creationId xmlns:a16="http://schemas.microsoft.com/office/drawing/2014/main" id="{99C55B91-9CB7-7B40-91CD-4357A67CCAF6}"/>
                </a:ext>
              </a:extLst>
            </p:cNvPr>
            <p:cNvSpPr/>
            <p:nvPr/>
          </p:nvSpPr>
          <p:spPr>
            <a:xfrm>
              <a:off x="3426190" y="1673250"/>
              <a:ext cx="4142604" cy="3562232"/>
            </a:xfrm>
            <a:prstGeom prst="roundRect">
              <a:avLst>
                <a:gd name="adj" fmla="val 1408"/>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r>
                <a:rPr lang="en-US" sz="1600" dirty="0">
                  <a:solidFill>
                    <a:schemeClr val="accent3"/>
                  </a:solidFill>
                </a:rPr>
                <a:t>Untrusted - CSP Environment</a:t>
              </a:r>
            </a:p>
          </p:txBody>
        </p:sp>
        <p:grpSp>
          <p:nvGrpSpPr>
            <p:cNvPr id="13" name="Group 12">
              <a:extLst>
                <a:ext uri="{FF2B5EF4-FFF2-40B4-BE49-F238E27FC236}">
                  <a16:creationId xmlns:a16="http://schemas.microsoft.com/office/drawing/2014/main" id="{B2981CBD-F3A5-2448-A43A-3ACA27D6DE9D}"/>
                </a:ext>
              </a:extLst>
            </p:cNvPr>
            <p:cNvGrpSpPr/>
            <p:nvPr/>
          </p:nvGrpSpPr>
          <p:grpSpPr>
            <a:xfrm>
              <a:off x="3669379" y="2080587"/>
              <a:ext cx="3656224" cy="2938443"/>
              <a:chOff x="2756423" y="1458088"/>
              <a:chExt cx="2742168" cy="2203832"/>
            </a:xfrm>
          </p:grpSpPr>
          <p:sp>
            <p:nvSpPr>
              <p:cNvPr id="33" name="Rounded Rectangle 32">
                <a:extLst>
                  <a:ext uri="{FF2B5EF4-FFF2-40B4-BE49-F238E27FC236}">
                    <a16:creationId xmlns:a16="http://schemas.microsoft.com/office/drawing/2014/main" id="{9D286BD9-3387-1E43-9CFE-0BCD9504A10A}"/>
                  </a:ext>
                </a:extLst>
              </p:cNvPr>
              <p:cNvSpPr/>
              <p:nvPr/>
            </p:nvSpPr>
            <p:spPr>
              <a:xfrm>
                <a:off x="3192896" y="1739610"/>
                <a:ext cx="2305695" cy="1922310"/>
              </a:xfrm>
              <a:prstGeom prst="roundRect">
                <a:avLst>
                  <a:gd name="adj" fmla="val 1956"/>
                </a:avLst>
              </a:prstGeom>
              <a:solidFill>
                <a:schemeClr val="accent3"/>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endParaRPr lang="en-US" sz="1600" dirty="0">
                  <a:solidFill>
                    <a:srgbClr val="0071C5"/>
                  </a:solidFill>
                </a:endParaRPr>
              </a:p>
            </p:txBody>
          </p:sp>
          <p:sp>
            <p:nvSpPr>
              <p:cNvPr id="34" name="Rounded Rectangle 33">
                <a:extLst>
                  <a:ext uri="{FF2B5EF4-FFF2-40B4-BE49-F238E27FC236}">
                    <a16:creationId xmlns:a16="http://schemas.microsoft.com/office/drawing/2014/main" id="{8E56E468-B5BC-994D-90B4-82F5085B94A9}"/>
                  </a:ext>
                </a:extLst>
              </p:cNvPr>
              <p:cNvSpPr/>
              <p:nvPr/>
            </p:nvSpPr>
            <p:spPr>
              <a:xfrm>
                <a:off x="2974659" y="1598849"/>
                <a:ext cx="2305695" cy="1922310"/>
              </a:xfrm>
              <a:prstGeom prst="roundRect">
                <a:avLst>
                  <a:gd name="adj" fmla="val 1956"/>
                </a:avLst>
              </a:prstGeom>
              <a:solidFill>
                <a:schemeClr val="accent3"/>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endParaRPr lang="en-US" sz="1600" dirty="0">
                  <a:solidFill>
                    <a:srgbClr val="0071C5"/>
                  </a:solidFill>
                </a:endParaRPr>
              </a:p>
            </p:txBody>
          </p:sp>
          <p:sp>
            <p:nvSpPr>
              <p:cNvPr id="35" name="Rounded Rectangle 34">
                <a:extLst>
                  <a:ext uri="{FF2B5EF4-FFF2-40B4-BE49-F238E27FC236}">
                    <a16:creationId xmlns:a16="http://schemas.microsoft.com/office/drawing/2014/main" id="{AF2DD6CE-32EC-AE4B-85B8-2E2AA4807D58}"/>
                  </a:ext>
                </a:extLst>
              </p:cNvPr>
              <p:cNvSpPr/>
              <p:nvPr/>
            </p:nvSpPr>
            <p:spPr>
              <a:xfrm>
                <a:off x="2756423" y="1458088"/>
                <a:ext cx="2305695" cy="1922310"/>
              </a:xfrm>
              <a:prstGeom prst="roundRect">
                <a:avLst>
                  <a:gd name="adj" fmla="val 1956"/>
                </a:avLst>
              </a:prstGeom>
              <a:solidFill>
                <a:schemeClr val="accent3"/>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r>
                  <a:rPr lang="en-US" sz="1600" dirty="0">
                    <a:solidFill>
                      <a:prstClr val="white"/>
                    </a:solidFill>
                  </a:rPr>
                  <a:t>Trusted – Intel</a:t>
                </a:r>
                <a:r>
                  <a:rPr lang="en-US" sz="1600">
                    <a:solidFill>
                      <a:prstClr val="white"/>
                    </a:solidFill>
                  </a:rPr>
                  <a:t>® SGX </a:t>
                </a:r>
                <a:r>
                  <a:rPr lang="en-US" sz="1600" dirty="0">
                    <a:solidFill>
                      <a:prstClr val="white"/>
                    </a:solidFill>
                  </a:rPr>
                  <a:t>enclave </a:t>
                </a:r>
              </a:p>
            </p:txBody>
          </p:sp>
        </p:grpSp>
        <p:sp>
          <p:nvSpPr>
            <p:cNvPr id="14" name="Rectangle 13">
              <a:extLst>
                <a:ext uri="{FF2B5EF4-FFF2-40B4-BE49-F238E27FC236}">
                  <a16:creationId xmlns:a16="http://schemas.microsoft.com/office/drawing/2014/main" id="{19C563AE-E94A-C641-BDE3-0E0B1DD5DA49}"/>
                </a:ext>
              </a:extLst>
            </p:cNvPr>
            <p:cNvSpPr/>
            <p:nvPr/>
          </p:nvSpPr>
          <p:spPr>
            <a:xfrm>
              <a:off x="3669379" y="2504717"/>
              <a:ext cx="1537132" cy="520654"/>
            </a:xfrm>
            <a:prstGeom prst="rect">
              <a:avLst/>
            </a:prstGeom>
          </p:spPr>
          <p:txBody>
            <a:bodyPr wrap="square">
              <a:spAutoFit/>
            </a:bodyPr>
            <a:lstStyle/>
            <a:p>
              <a:pPr algn="ctr" defTabSz="914286"/>
              <a:r>
                <a:rPr lang="en-US" sz="1300" dirty="0">
                  <a:solidFill>
                    <a:prstClr val="white"/>
                  </a:solidFill>
                </a:rPr>
                <a:t>Protected </a:t>
              </a:r>
            </a:p>
            <a:p>
              <a:pPr algn="ctr" defTabSz="914286"/>
              <a:r>
                <a:rPr lang="en-US" sz="1300" dirty="0">
                  <a:solidFill>
                    <a:prstClr val="white"/>
                  </a:solidFill>
                </a:rPr>
                <a:t>Application</a:t>
              </a:r>
            </a:p>
          </p:txBody>
        </p:sp>
        <p:sp>
          <p:nvSpPr>
            <p:cNvPr id="15" name="Rectangle 14">
              <a:extLst>
                <a:ext uri="{FF2B5EF4-FFF2-40B4-BE49-F238E27FC236}">
                  <a16:creationId xmlns:a16="http://schemas.microsoft.com/office/drawing/2014/main" id="{8FBA4DEB-4E2B-1C41-BC98-C8BF4796FD1B}"/>
                </a:ext>
              </a:extLst>
            </p:cNvPr>
            <p:cNvSpPr/>
            <p:nvPr/>
          </p:nvSpPr>
          <p:spPr>
            <a:xfrm>
              <a:off x="5212360" y="2504717"/>
              <a:ext cx="1537132" cy="520654"/>
            </a:xfrm>
            <a:prstGeom prst="rect">
              <a:avLst/>
            </a:prstGeom>
          </p:spPr>
          <p:txBody>
            <a:bodyPr wrap="square">
              <a:spAutoFit/>
            </a:bodyPr>
            <a:lstStyle/>
            <a:p>
              <a:pPr algn="ctr" defTabSz="914286"/>
              <a:r>
                <a:rPr lang="en-US" sz="1300" dirty="0">
                  <a:solidFill>
                    <a:prstClr val="white"/>
                  </a:solidFill>
                </a:rPr>
                <a:t>Protected </a:t>
              </a:r>
              <a:br>
                <a:rPr lang="en-US" sz="1300" dirty="0">
                  <a:solidFill>
                    <a:prstClr val="white"/>
                  </a:solidFill>
                </a:rPr>
              </a:br>
              <a:r>
                <a:rPr lang="en-US" sz="1300" dirty="0">
                  <a:solidFill>
                    <a:prstClr val="white"/>
                  </a:solidFill>
                </a:rPr>
                <a:t>Input Data</a:t>
              </a:r>
            </a:p>
          </p:txBody>
        </p:sp>
        <p:sp>
          <p:nvSpPr>
            <p:cNvPr id="16" name="Rectangle 15">
              <a:extLst>
                <a:ext uri="{FF2B5EF4-FFF2-40B4-BE49-F238E27FC236}">
                  <a16:creationId xmlns:a16="http://schemas.microsoft.com/office/drawing/2014/main" id="{CEE6511D-C33F-D94A-B2B7-F2EA80340B2C}"/>
                </a:ext>
              </a:extLst>
            </p:cNvPr>
            <p:cNvSpPr/>
            <p:nvPr/>
          </p:nvSpPr>
          <p:spPr>
            <a:xfrm>
              <a:off x="3669379" y="3677074"/>
              <a:ext cx="1537132" cy="309139"/>
            </a:xfrm>
            <a:prstGeom prst="rect">
              <a:avLst/>
            </a:prstGeom>
          </p:spPr>
          <p:txBody>
            <a:bodyPr wrap="square">
              <a:spAutoFit/>
            </a:bodyPr>
            <a:lstStyle/>
            <a:p>
              <a:pPr algn="ctr" defTabSz="914286"/>
              <a:r>
                <a:rPr lang="en-US" sz="1300" dirty="0">
                  <a:solidFill>
                    <a:prstClr val="white"/>
                  </a:solidFill>
                </a:rPr>
                <a:t>Secrets</a:t>
              </a:r>
            </a:p>
          </p:txBody>
        </p:sp>
        <p:sp>
          <p:nvSpPr>
            <p:cNvPr id="17" name="Rectangle 16">
              <a:extLst>
                <a:ext uri="{FF2B5EF4-FFF2-40B4-BE49-F238E27FC236}">
                  <a16:creationId xmlns:a16="http://schemas.microsoft.com/office/drawing/2014/main" id="{0C715878-79E8-C645-BAB0-D7624A43AD91}"/>
                </a:ext>
              </a:extLst>
            </p:cNvPr>
            <p:cNvSpPr/>
            <p:nvPr/>
          </p:nvSpPr>
          <p:spPr>
            <a:xfrm>
              <a:off x="5212360" y="4005367"/>
              <a:ext cx="1537132" cy="455572"/>
            </a:xfrm>
            <a:prstGeom prst="rect">
              <a:avLst/>
            </a:prstGeom>
          </p:spPr>
          <p:txBody>
            <a:bodyPr wrap="square">
              <a:spAutoFit/>
            </a:bodyPr>
            <a:lstStyle/>
            <a:p>
              <a:pPr algn="ctr" defTabSz="914286"/>
              <a:r>
                <a:rPr lang="en-US" sz="1100" dirty="0">
                  <a:solidFill>
                    <a:prstClr val="white"/>
                  </a:solidFill>
                </a:rPr>
                <a:t>Ex. SSN, City, Credit Card Number</a:t>
              </a:r>
            </a:p>
          </p:txBody>
        </p:sp>
        <p:sp>
          <p:nvSpPr>
            <p:cNvPr id="18" name="Right Arrow 17">
              <a:extLst>
                <a:ext uri="{FF2B5EF4-FFF2-40B4-BE49-F238E27FC236}">
                  <a16:creationId xmlns:a16="http://schemas.microsoft.com/office/drawing/2014/main" id="{28A7E798-159E-8C45-96C1-32F607F3C479}"/>
                </a:ext>
              </a:extLst>
            </p:cNvPr>
            <p:cNvSpPr/>
            <p:nvPr/>
          </p:nvSpPr>
          <p:spPr>
            <a:xfrm>
              <a:off x="1976728" y="2557112"/>
              <a:ext cx="1692651" cy="42868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19" name="Right Arrow 18">
              <a:extLst>
                <a:ext uri="{FF2B5EF4-FFF2-40B4-BE49-F238E27FC236}">
                  <a16:creationId xmlns:a16="http://schemas.microsoft.com/office/drawing/2014/main" id="{3FC4371D-0059-FD4A-94B4-6BDD5FB8FAA8}"/>
                </a:ext>
              </a:extLst>
            </p:cNvPr>
            <p:cNvSpPr/>
            <p:nvPr/>
          </p:nvSpPr>
          <p:spPr>
            <a:xfrm flipH="1">
              <a:off x="1976728" y="3626875"/>
              <a:ext cx="1692651" cy="42868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20" name="Rectangle 19">
              <a:extLst>
                <a:ext uri="{FF2B5EF4-FFF2-40B4-BE49-F238E27FC236}">
                  <a16:creationId xmlns:a16="http://schemas.microsoft.com/office/drawing/2014/main" id="{C2A93EFE-5A01-5642-AC9D-B12CB1CC4FFA}"/>
                </a:ext>
              </a:extLst>
            </p:cNvPr>
            <p:cNvSpPr/>
            <p:nvPr/>
          </p:nvSpPr>
          <p:spPr>
            <a:xfrm>
              <a:off x="1976727" y="2023633"/>
              <a:ext cx="1449460" cy="520654"/>
            </a:xfrm>
            <a:prstGeom prst="rect">
              <a:avLst/>
            </a:prstGeom>
          </p:spPr>
          <p:txBody>
            <a:bodyPr wrap="square">
              <a:spAutoFit/>
            </a:bodyPr>
            <a:lstStyle/>
            <a:p>
              <a:pPr algn="ctr" defTabSz="914286"/>
              <a:r>
                <a:rPr lang="en-US" sz="1300" dirty="0">
                  <a:solidFill>
                    <a:prstClr val="black">
                      <a:lumMod val="65000"/>
                      <a:lumOff val="35000"/>
                    </a:prstClr>
                  </a:solidFill>
                </a:rPr>
                <a:t>Encrypted </a:t>
              </a:r>
              <a:br>
                <a:rPr lang="en-US" sz="1300" dirty="0">
                  <a:solidFill>
                    <a:prstClr val="black">
                      <a:lumMod val="65000"/>
                      <a:lumOff val="35000"/>
                    </a:prstClr>
                  </a:solidFill>
                </a:rPr>
              </a:br>
              <a:r>
                <a:rPr lang="en-US" sz="1300" dirty="0">
                  <a:solidFill>
                    <a:prstClr val="black">
                      <a:lumMod val="65000"/>
                      <a:lumOff val="35000"/>
                    </a:prstClr>
                  </a:solidFill>
                </a:rPr>
                <a:t>Data</a:t>
              </a:r>
            </a:p>
          </p:txBody>
        </p:sp>
        <p:sp>
          <p:nvSpPr>
            <p:cNvPr id="21" name="Rectangle 20">
              <a:extLst>
                <a:ext uri="{FF2B5EF4-FFF2-40B4-BE49-F238E27FC236}">
                  <a16:creationId xmlns:a16="http://schemas.microsoft.com/office/drawing/2014/main" id="{B1F865FA-702B-344B-A27D-10B22A7E3962}"/>
                </a:ext>
              </a:extLst>
            </p:cNvPr>
            <p:cNvSpPr/>
            <p:nvPr/>
          </p:nvSpPr>
          <p:spPr>
            <a:xfrm>
              <a:off x="1976727" y="3093396"/>
              <a:ext cx="1449460" cy="520654"/>
            </a:xfrm>
            <a:prstGeom prst="rect">
              <a:avLst/>
            </a:prstGeom>
          </p:spPr>
          <p:txBody>
            <a:bodyPr wrap="square">
              <a:spAutoFit/>
            </a:bodyPr>
            <a:lstStyle/>
            <a:p>
              <a:pPr algn="ctr" defTabSz="914286"/>
              <a:r>
                <a:rPr lang="en-US" sz="1300" dirty="0">
                  <a:solidFill>
                    <a:prstClr val="black">
                      <a:lumMod val="65000"/>
                      <a:lumOff val="35000"/>
                    </a:prstClr>
                  </a:solidFill>
                </a:rPr>
                <a:t>Encrypted Results</a:t>
              </a:r>
            </a:p>
          </p:txBody>
        </p:sp>
        <p:grpSp>
          <p:nvGrpSpPr>
            <p:cNvPr id="22" name="Group 21">
              <a:extLst>
                <a:ext uri="{FF2B5EF4-FFF2-40B4-BE49-F238E27FC236}">
                  <a16:creationId xmlns:a16="http://schemas.microsoft.com/office/drawing/2014/main" id="{B1A3F103-862F-C74E-B5A2-36D2BA4415FC}"/>
                </a:ext>
              </a:extLst>
            </p:cNvPr>
            <p:cNvGrpSpPr/>
            <p:nvPr/>
          </p:nvGrpSpPr>
          <p:grpSpPr>
            <a:xfrm>
              <a:off x="5687381" y="3203407"/>
              <a:ext cx="587088" cy="739989"/>
              <a:chOff x="6892603" y="1492632"/>
              <a:chExt cx="321855" cy="405680"/>
            </a:xfrm>
            <a:solidFill>
              <a:srgbClr val="FFFFFF"/>
            </a:solidFill>
          </p:grpSpPr>
          <p:sp>
            <p:nvSpPr>
              <p:cNvPr id="29" name="Freeform 404">
                <a:extLst>
                  <a:ext uri="{FF2B5EF4-FFF2-40B4-BE49-F238E27FC236}">
                    <a16:creationId xmlns:a16="http://schemas.microsoft.com/office/drawing/2014/main" id="{3B032947-7072-E949-9AB2-19CC744BD93B}"/>
                  </a:ext>
                </a:extLst>
              </p:cNvPr>
              <p:cNvSpPr>
                <a:spLocks/>
              </p:cNvSpPr>
              <p:nvPr/>
            </p:nvSpPr>
            <p:spPr bwMode="auto">
              <a:xfrm>
                <a:off x="6944796" y="1554315"/>
                <a:ext cx="219051" cy="31632"/>
              </a:xfrm>
              <a:custGeom>
                <a:avLst/>
                <a:gdLst>
                  <a:gd name="T0" fmla="*/ 116 w 117"/>
                  <a:gd name="T1" fmla="*/ 17 h 17"/>
                  <a:gd name="T2" fmla="*/ 1 w 117"/>
                  <a:gd name="T3" fmla="*/ 17 h 17"/>
                  <a:gd name="T4" fmla="*/ 0 w 117"/>
                  <a:gd name="T5" fmla="*/ 16 h 17"/>
                  <a:gd name="T6" fmla="*/ 0 w 117"/>
                  <a:gd name="T7" fmla="*/ 0 h 17"/>
                  <a:gd name="T8" fmla="*/ 1 w 117"/>
                  <a:gd name="T9" fmla="*/ 0 h 17"/>
                  <a:gd name="T10" fmla="*/ 116 w 117"/>
                  <a:gd name="T11" fmla="*/ 0 h 17"/>
                  <a:gd name="T12" fmla="*/ 117 w 117"/>
                  <a:gd name="T13" fmla="*/ 0 h 17"/>
                  <a:gd name="T14" fmla="*/ 117 w 117"/>
                  <a:gd name="T15" fmla="*/ 16 h 17"/>
                  <a:gd name="T16" fmla="*/ 116 w 117"/>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7">
                    <a:moveTo>
                      <a:pt x="116" y="17"/>
                    </a:moveTo>
                    <a:cubicBezTo>
                      <a:pt x="1" y="17"/>
                      <a:pt x="1" y="17"/>
                      <a:pt x="1" y="17"/>
                    </a:cubicBezTo>
                    <a:cubicBezTo>
                      <a:pt x="0" y="17"/>
                      <a:pt x="0" y="17"/>
                      <a:pt x="0" y="16"/>
                    </a:cubicBezTo>
                    <a:cubicBezTo>
                      <a:pt x="0" y="0"/>
                      <a:pt x="0" y="0"/>
                      <a:pt x="0" y="0"/>
                    </a:cubicBezTo>
                    <a:cubicBezTo>
                      <a:pt x="0" y="0"/>
                      <a:pt x="0" y="0"/>
                      <a:pt x="1" y="0"/>
                    </a:cubicBezTo>
                    <a:cubicBezTo>
                      <a:pt x="116" y="0"/>
                      <a:pt x="116" y="0"/>
                      <a:pt x="116" y="0"/>
                    </a:cubicBezTo>
                    <a:cubicBezTo>
                      <a:pt x="116" y="0"/>
                      <a:pt x="117" y="0"/>
                      <a:pt x="117" y="0"/>
                    </a:cubicBezTo>
                    <a:cubicBezTo>
                      <a:pt x="117" y="16"/>
                      <a:pt x="117" y="16"/>
                      <a:pt x="117" y="16"/>
                    </a:cubicBezTo>
                    <a:cubicBezTo>
                      <a:pt x="117" y="17"/>
                      <a:pt x="116" y="17"/>
                      <a:pt x="116" y="17"/>
                    </a:cubicBezTo>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30" name="Freeform 405">
                <a:extLst>
                  <a:ext uri="{FF2B5EF4-FFF2-40B4-BE49-F238E27FC236}">
                    <a16:creationId xmlns:a16="http://schemas.microsoft.com/office/drawing/2014/main" id="{6F4338A3-47C2-E04F-BF16-6B7D6AA7B4E7}"/>
                  </a:ext>
                </a:extLst>
              </p:cNvPr>
              <p:cNvSpPr>
                <a:spLocks/>
              </p:cNvSpPr>
              <p:nvPr/>
            </p:nvSpPr>
            <p:spPr bwMode="auto">
              <a:xfrm>
                <a:off x="6944796" y="1612043"/>
                <a:ext cx="216679" cy="31632"/>
              </a:xfrm>
              <a:custGeom>
                <a:avLst/>
                <a:gdLst>
                  <a:gd name="T0" fmla="*/ 116 w 116"/>
                  <a:gd name="T1" fmla="*/ 17 h 17"/>
                  <a:gd name="T2" fmla="*/ 1 w 116"/>
                  <a:gd name="T3" fmla="*/ 17 h 17"/>
                  <a:gd name="T4" fmla="*/ 0 w 116"/>
                  <a:gd name="T5" fmla="*/ 16 h 17"/>
                  <a:gd name="T6" fmla="*/ 0 w 116"/>
                  <a:gd name="T7" fmla="*/ 1 h 17"/>
                  <a:gd name="T8" fmla="*/ 1 w 116"/>
                  <a:gd name="T9" fmla="*/ 0 h 17"/>
                  <a:gd name="T10" fmla="*/ 116 w 116"/>
                  <a:gd name="T11" fmla="*/ 0 h 17"/>
                  <a:gd name="T12" fmla="*/ 116 w 116"/>
                  <a:gd name="T13" fmla="*/ 1 h 17"/>
                  <a:gd name="T14" fmla="*/ 116 w 116"/>
                  <a:gd name="T15" fmla="*/ 16 h 17"/>
                  <a:gd name="T16" fmla="*/ 116 w 116"/>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7">
                    <a:moveTo>
                      <a:pt x="116" y="17"/>
                    </a:moveTo>
                    <a:cubicBezTo>
                      <a:pt x="1" y="17"/>
                      <a:pt x="1" y="17"/>
                      <a:pt x="1" y="17"/>
                    </a:cubicBezTo>
                    <a:cubicBezTo>
                      <a:pt x="0" y="17"/>
                      <a:pt x="0" y="17"/>
                      <a:pt x="0" y="16"/>
                    </a:cubicBezTo>
                    <a:cubicBezTo>
                      <a:pt x="0" y="1"/>
                      <a:pt x="0" y="1"/>
                      <a:pt x="0" y="1"/>
                    </a:cubicBezTo>
                    <a:cubicBezTo>
                      <a:pt x="0" y="0"/>
                      <a:pt x="0" y="0"/>
                      <a:pt x="1" y="0"/>
                    </a:cubicBezTo>
                    <a:cubicBezTo>
                      <a:pt x="116" y="0"/>
                      <a:pt x="116" y="0"/>
                      <a:pt x="116" y="0"/>
                    </a:cubicBezTo>
                    <a:cubicBezTo>
                      <a:pt x="116" y="0"/>
                      <a:pt x="116" y="0"/>
                      <a:pt x="116" y="1"/>
                    </a:cubicBezTo>
                    <a:cubicBezTo>
                      <a:pt x="116" y="16"/>
                      <a:pt x="116" y="16"/>
                      <a:pt x="116" y="16"/>
                    </a:cubicBezTo>
                    <a:cubicBezTo>
                      <a:pt x="116" y="17"/>
                      <a:pt x="116" y="17"/>
                      <a:pt x="116" y="17"/>
                    </a:cubicBezTo>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31" name="Freeform 406">
                <a:extLst>
                  <a:ext uri="{FF2B5EF4-FFF2-40B4-BE49-F238E27FC236}">
                    <a16:creationId xmlns:a16="http://schemas.microsoft.com/office/drawing/2014/main" id="{DB2D36F4-1492-F746-AC82-243F6AFB2019}"/>
                  </a:ext>
                </a:extLst>
              </p:cNvPr>
              <p:cNvSpPr>
                <a:spLocks/>
              </p:cNvSpPr>
              <p:nvPr/>
            </p:nvSpPr>
            <p:spPr bwMode="auto">
              <a:xfrm>
                <a:off x="6944796" y="1669771"/>
                <a:ext cx="219051" cy="31632"/>
              </a:xfrm>
              <a:custGeom>
                <a:avLst/>
                <a:gdLst>
                  <a:gd name="T0" fmla="*/ 116 w 117"/>
                  <a:gd name="T1" fmla="*/ 17 h 17"/>
                  <a:gd name="T2" fmla="*/ 1 w 117"/>
                  <a:gd name="T3" fmla="*/ 17 h 17"/>
                  <a:gd name="T4" fmla="*/ 0 w 117"/>
                  <a:gd name="T5" fmla="*/ 16 h 17"/>
                  <a:gd name="T6" fmla="*/ 0 w 117"/>
                  <a:gd name="T7" fmla="*/ 1 h 17"/>
                  <a:gd name="T8" fmla="*/ 1 w 117"/>
                  <a:gd name="T9" fmla="*/ 0 h 17"/>
                  <a:gd name="T10" fmla="*/ 116 w 117"/>
                  <a:gd name="T11" fmla="*/ 0 h 17"/>
                  <a:gd name="T12" fmla="*/ 117 w 117"/>
                  <a:gd name="T13" fmla="*/ 1 h 17"/>
                  <a:gd name="T14" fmla="*/ 117 w 117"/>
                  <a:gd name="T15" fmla="*/ 16 h 17"/>
                  <a:gd name="T16" fmla="*/ 116 w 117"/>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7">
                    <a:moveTo>
                      <a:pt x="116" y="17"/>
                    </a:moveTo>
                    <a:cubicBezTo>
                      <a:pt x="1" y="17"/>
                      <a:pt x="1" y="17"/>
                      <a:pt x="1" y="17"/>
                    </a:cubicBezTo>
                    <a:cubicBezTo>
                      <a:pt x="0" y="17"/>
                      <a:pt x="0" y="17"/>
                      <a:pt x="0" y="16"/>
                    </a:cubicBezTo>
                    <a:cubicBezTo>
                      <a:pt x="0" y="1"/>
                      <a:pt x="0" y="1"/>
                      <a:pt x="0" y="1"/>
                    </a:cubicBezTo>
                    <a:cubicBezTo>
                      <a:pt x="0" y="0"/>
                      <a:pt x="0" y="0"/>
                      <a:pt x="1" y="0"/>
                    </a:cubicBezTo>
                    <a:cubicBezTo>
                      <a:pt x="116" y="0"/>
                      <a:pt x="116" y="0"/>
                      <a:pt x="116" y="0"/>
                    </a:cubicBezTo>
                    <a:cubicBezTo>
                      <a:pt x="116" y="0"/>
                      <a:pt x="117" y="0"/>
                      <a:pt x="117" y="1"/>
                    </a:cubicBezTo>
                    <a:cubicBezTo>
                      <a:pt x="117" y="16"/>
                      <a:pt x="117" y="16"/>
                      <a:pt x="117" y="16"/>
                    </a:cubicBezTo>
                    <a:cubicBezTo>
                      <a:pt x="117" y="17"/>
                      <a:pt x="116" y="17"/>
                      <a:pt x="116" y="17"/>
                    </a:cubicBezTo>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32" name="Freeform 407">
                <a:extLst>
                  <a:ext uri="{FF2B5EF4-FFF2-40B4-BE49-F238E27FC236}">
                    <a16:creationId xmlns:a16="http://schemas.microsoft.com/office/drawing/2014/main" id="{D31436D7-D389-044D-A091-328DF818F174}"/>
                  </a:ext>
                </a:extLst>
              </p:cNvPr>
              <p:cNvSpPr>
                <a:spLocks noEditPoints="1"/>
              </p:cNvSpPr>
              <p:nvPr/>
            </p:nvSpPr>
            <p:spPr bwMode="auto">
              <a:xfrm>
                <a:off x="6892603" y="1492632"/>
                <a:ext cx="321855" cy="405680"/>
              </a:xfrm>
              <a:custGeom>
                <a:avLst/>
                <a:gdLst>
                  <a:gd name="T0" fmla="*/ 172 w 172"/>
                  <a:gd name="T1" fmla="*/ 153 h 217"/>
                  <a:gd name="T2" fmla="*/ 172 w 172"/>
                  <a:gd name="T3" fmla="*/ 153 h 217"/>
                  <a:gd name="T4" fmla="*/ 172 w 172"/>
                  <a:gd name="T5" fmla="*/ 2 h 217"/>
                  <a:gd name="T6" fmla="*/ 171 w 172"/>
                  <a:gd name="T7" fmla="*/ 0 h 217"/>
                  <a:gd name="T8" fmla="*/ 2 w 172"/>
                  <a:gd name="T9" fmla="*/ 0 h 217"/>
                  <a:gd name="T10" fmla="*/ 0 w 172"/>
                  <a:gd name="T11" fmla="*/ 2 h 217"/>
                  <a:gd name="T12" fmla="*/ 0 w 172"/>
                  <a:gd name="T13" fmla="*/ 215 h 217"/>
                  <a:gd name="T14" fmla="*/ 2 w 172"/>
                  <a:gd name="T15" fmla="*/ 217 h 217"/>
                  <a:gd name="T16" fmla="*/ 121 w 172"/>
                  <a:gd name="T17" fmla="*/ 217 h 217"/>
                  <a:gd name="T18" fmla="*/ 122 w 172"/>
                  <a:gd name="T19" fmla="*/ 217 h 217"/>
                  <a:gd name="T20" fmla="*/ 172 w 172"/>
                  <a:gd name="T21" fmla="*/ 166 h 217"/>
                  <a:gd name="T22" fmla="*/ 172 w 172"/>
                  <a:gd name="T23" fmla="*/ 165 h 217"/>
                  <a:gd name="T24" fmla="*/ 172 w 172"/>
                  <a:gd name="T25" fmla="*/ 153 h 217"/>
                  <a:gd name="T26" fmla="*/ 14 w 172"/>
                  <a:gd name="T27" fmla="*/ 15 h 217"/>
                  <a:gd name="T28" fmla="*/ 15 w 172"/>
                  <a:gd name="T29" fmla="*/ 14 h 217"/>
                  <a:gd name="T30" fmla="*/ 158 w 172"/>
                  <a:gd name="T31" fmla="*/ 14 h 217"/>
                  <a:gd name="T32" fmla="*/ 158 w 172"/>
                  <a:gd name="T33" fmla="*/ 15 h 217"/>
                  <a:gd name="T34" fmla="*/ 158 w 172"/>
                  <a:gd name="T35" fmla="*/ 151 h 217"/>
                  <a:gd name="T36" fmla="*/ 158 w 172"/>
                  <a:gd name="T37" fmla="*/ 152 h 217"/>
                  <a:gd name="T38" fmla="*/ 108 w 172"/>
                  <a:gd name="T39" fmla="*/ 152 h 217"/>
                  <a:gd name="T40" fmla="*/ 107 w 172"/>
                  <a:gd name="T41" fmla="*/ 153 h 217"/>
                  <a:gd name="T42" fmla="*/ 107 w 172"/>
                  <a:gd name="T43" fmla="*/ 202 h 217"/>
                  <a:gd name="T44" fmla="*/ 107 w 172"/>
                  <a:gd name="T45" fmla="*/ 203 h 217"/>
                  <a:gd name="T46" fmla="*/ 15 w 172"/>
                  <a:gd name="T47" fmla="*/ 203 h 217"/>
                  <a:gd name="T48" fmla="*/ 14 w 172"/>
                  <a:gd name="T49" fmla="*/ 202 h 217"/>
                  <a:gd name="T50" fmla="*/ 14 w 172"/>
                  <a:gd name="T51" fmla="*/ 15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217">
                    <a:moveTo>
                      <a:pt x="172" y="153"/>
                    </a:moveTo>
                    <a:cubicBezTo>
                      <a:pt x="172" y="153"/>
                      <a:pt x="172" y="153"/>
                      <a:pt x="172" y="153"/>
                    </a:cubicBezTo>
                    <a:cubicBezTo>
                      <a:pt x="172" y="2"/>
                      <a:pt x="172" y="2"/>
                      <a:pt x="172" y="2"/>
                    </a:cubicBezTo>
                    <a:cubicBezTo>
                      <a:pt x="172" y="1"/>
                      <a:pt x="171" y="0"/>
                      <a:pt x="171" y="0"/>
                    </a:cubicBezTo>
                    <a:cubicBezTo>
                      <a:pt x="2" y="0"/>
                      <a:pt x="2" y="0"/>
                      <a:pt x="2" y="0"/>
                    </a:cubicBezTo>
                    <a:cubicBezTo>
                      <a:pt x="1" y="0"/>
                      <a:pt x="0" y="1"/>
                      <a:pt x="0" y="2"/>
                    </a:cubicBezTo>
                    <a:cubicBezTo>
                      <a:pt x="0" y="215"/>
                      <a:pt x="0" y="215"/>
                      <a:pt x="0" y="215"/>
                    </a:cubicBezTo>
                    <a:cubicBezTo>
                      <a:pt x="0" y="216"/>
                      <a:pt x="1" y="217"/>
                      <a:pt x="2" y="217"/>
                    </a:cubicBezTo>
                    <a:cubicBezTo>
                      <a:pt x="121" y="217"/>
                      <a:pt x="121" y="217"/>
                      <a:pt x="121" y="217"/>
                    </a:cubicBezTo>
                    <a:cubicBezTo>
                      <a:pt x="121" y="217"/>
                      <a:pt x="121" y="217"/>
                      <a:pt x="122" y="217"/>
                    </a:cubicBezTo>
                    <a:cubicBezTo>
                      <a:pt x="172" y="166"/>
                      <a:pt x="172" y="166"/>
                      <a:pt x="172" y="166"/>
                    </a:cubicBezTo>
                    <a:cubicBezTo>
                      <a:pt x="172" y="166"/>
                      <a:pt x="172" y="166"/>
                      <a:pt x="172" y="165"/>
                    </a:cubicBezTo>
                    <a:lnTo>
                      <a:pt x="172" y="153"/>
                    </a:lnTo>
                    <a:close/>
                    <a:moveTo>
                      <a:pt x="14" y="15"/>
                    </a:moveTo>
                    <a:cubicBezTo>
                      <a:pt x="14" y="14"/>
                      <a:pt x="14" y="14"/>
                      <a:pt x="15" y="14"/>
                    </a:cubicBezTo>
                    <a:cubicBezTo>
                      <a:pt x="158" y="14"/>
                      <a:pt x="158" y="14"/>
                      <a:pt x="158" y="14"/>
                    </a:cubicBezTo>
                    <a:cubicBezTo>
                      <a:pt x="158" y="14"/>
                      <a:pt x="158" y="14"/>
                      <a:pt x="158" y="15"/>
                    </a:cubicBezTo>
                    <a:cubicBezTo>
                      <a:pt x="158" y="151"/>
                      <a:pt x="158" y="151"/>
                      <a:pt x="158" y="151"/>
                    </a:cubicBezTo>
                    <a:cubicBezTo>
                      <a:pt x="158" y="152"/>
                      <a:pt x="158" y="152"/>
                      <a:pt x="158" y="152"/>
                    </a:cubicBezTo>
                    <a:cubicBezTo>
                      <a:pt x="108" y="152"/>
                      <a:pt x="108" y="152"/>
                      <a:pt x="108" y="152"/>
                    </a:cubicBezTo>
                    <a:cubicBezTo>
                      <a:pt x="108" y="152"/>
                      <a:pt x="107" y="152"/>
                      <a:pt x="107" y="153"/>
                    </a:cubicBezTo>
                    <a:cubicBezTo>
                      <a:pt x="107" y="202"/>
                      <a:pt x="107" y="202"/>
                      <a:pt x="107" y="202"/>
                    </a:cubicBezTo>
                    <a:cubicBezTo>
                      <a:pt x="107" y="203"/>
                      <a:pt x="107" y="203"/>
                      <a:pt x="107" y="203"/>
                    </a:cubicBezTo>
                    <a:cubicBezTo>
                      <a:pt x="15" y="203"/>
                      <a:pt x="15" y="203"/>
                      <a:pt x="15" y="203"/>
                    </a:cubicBezTo>
                    <a:cubicBezTo>
                      <a:pt x="14" y="203"/>
                      <a:pt x="14" y="203"/>
                      <a:pt x="14" y="202"/>
                    </a:cubicBezTo>
                    <a:lnTo>
                      <a:pt x="14" y="1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grpSp>
        <p:grpSp>
          <p:nvGrpSpPr>
            <p:cNvPr id="23" name="Group 22">
              <a:extLst>
                <a:ext uri="{FF2B5EF4-FFF2-40B4-BE49-F238E27FC236}">
                  <a16:creationId xmlns:a16="http://schemas.microsoft.com/office/drawing/2014/main" id="{6DB2FA7C-6218-7E4C-9225-045C2D2C9956}"/>
                </a:ext>
              </a:extLst>
            </p:cNvPr>
            <p:cNvGrpSpPr/>
            <p:nvPr/>
          </p:nvGrpSpPr>
          <p:grpSpPr>
            <a:xfrm rot="5400000">
              <a:off x="4190355" y="4133446"/>
              <a:ext cx="495180" cy="239024"/>
              <a:chOff x="3132354" y="3725057"/>
              <a:chExt cx="480015" cy="231704"/>
            </a:xfrm>
            <a:solidFill>
              <a:srgbClr val="FFFFFF"/>
            </a:solidFill>
          </p:grpSpPr>
          <p:sp>
            <p:nvSpPr>
              <p:cNvPr id="27" name="Freeform 445">
                <a:extLst>
                  <a:ext uri="{FF2B5EF4-FFF2-40B4-BE49-F238E27FC236}">
                    <a16:creationId xmlns:a16="http://schemas.microsoft.com/office/drawing/2014/main" id="{A31752FE-3021-804D-925B-772992E58D65}"/>
                  </a:ext>
                </a:extLst>
              </p:cNvPr>
              <p:cNvSpPr>
                <a:spLocks noEditPoints="1"/>
              </p:cNvSpPr>
              <p:nvPr/>
            </p:nvSpPr>
            <p:spPr bwMode="auto">
              <a:xfrm>
                <a:off x="3132354" y="3725057"/>
                <a:ext cx="231704" cy="231704"/>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38 w 124"/>
                  <a:gd name="T11" fmla="*/ 80 h 124"/>
                  <a:gd name="T12" fmla="*/ 20 w 124"/>
                  <a:gd name="T13" fmla="*/ 62 h 124"/>
                  <a:gd name="T14" fmla="*/ 38 w 124"/>
                  <a:gd name="T15" fmla="*/ 44 h 124"/>
                  <a:gd name="T16" fmla="*/ 56 w 124"/>
                  <a:gd name="T17" fmla="*/ 62 h 124"/>
                  <a:gd name="T18" fmla="*/ 38 w 124"/>
                  <a:gd name="T19" fmla="*/ 8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moveTo>
                      <a:pt x="38" y="80"/>
                    </a:moveTo>
                    <a:cubicBezTo>
                      <a:pt x="28" y="80"/>
                      <a:pt x="20" y="72"/>
                      <a:pt x="20" y="62"/>
                    </a:cubicBezTo>
                    <a:cubicBezTo>
                      <a:pt x="20" y="52"/>
                      <a:pt x="28" y="44"/>
                      <a:pt x="38" y="44"/>
                    </a:cubicBezTo>
                    <a:cubicBezTo>
                      <a:pt x="48" y="44"/>
                      <a:pt x="56" y="52"/>
                      <a:pt x="56" y="62"/>
                    </a:cubicBezTo>
                    <a:cubicBezTo>
                      <a:pt x="56" y="72"/>
                      <a:pt x="48" y="80"/>
                      <a:pt x="38" y="80"/>
                    </a:cubicBezTo>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28" name="Freeform 446">
                <a:extLst>
                  <a:ext uri="{FF2B5EF4-FFF2-40B4-BE49-F238E27FC236}">
                    <a16:creationId xmlns:a16="http://schemas.microsoft.com/office/drawing/2014/main" id="{B29812DF-C3A7-8D49-9512-856673406FC5}"/>
                  </a:ext>
                </a:extLst>
              </p:cNvPr>
              <p:cNvSpPr>
                <a:spLocks/>
              </p:cNvSpPr>
              <p:nvPr/>
            </p:nvSpPr>
            <p:spPr bwMode="auto">
              <a:xfrm>
                <a:off x="3377502" y="3782785"/>
                <a:ext cx="234867" cy="115457"/>
              </a:xfrm>
              <a:custGeom>
                <a:avLst/>
                <a:gdLst>
                  <a:gd name="T0" fmla="*/ 30 w 126"/>
                  <a:gd name="T1" fmla="*/ 48 h 62"/>
                  <a:gd name="T2" fmla="*/ 29 w 126"/>
                  <a:gd name="T3" fmla="*/ 47 h 62"/>
                  <a:gd name="T4" fmla="*/ 29 w 126"/>
                  <a:gd name="T5" fmla="*/ 39 h 62"/>
                  <a:gd name="T6" fmla="*/ 30 w 126"/>
                  <a:gd name="T7" fmla="*/ 38 h 62"/>
                  <a:gd name="T8" fmla="*/ 116 w 126"/>
                  <a:gd name="T9" fmla="*/ 38 h 62"/>
                  <a:gd name="T10" fmla="*/ 117 w 126"/>
                  <a:gd name="T11" fmla="*/ 37 h 62"/>
                  <a:gd name="T12" fmla="*/ 125 w 126"/>
                  <a:gd name="T13" fmla="*/ 20 h 62"/>
                  <a:gd name="T14" fmla="*/ 125 w 126"/>
                  <a:gd name="T15" fmla="*/ 19 h 62"/>
                  <a:gd name="T16" fmla="*/ 115 w 126"/>
                  <a:gd name="T17" fmla="*/ 0 h 62"/>
                  <a:gd name="T18" fmla="*/ 114 w 126"/>
                  <a:gd name="T19" fmla="*/ 0 h 62"/>
                  <a:gd name="T20" fmla="*/ 1 w 126"/>
                  <a:gd name="T21" fmla="*/ 0 h 62"/>
                  <a:gd name="T22" fmla="*/ 1 w 126"/>
                  <a:gd name="T23" fmla="*/ 1 h 62"/>
                  <a:gd name="T24" fmla="*/ 7 w 126"/>
                  <a:gd name="T25" fmla="*/ 31 h 62"/>
                  <a:gd name="T26" fmla="*/ 1 w 126"/>
                  <a:gd name="T27" fmla="*/ 61 h 62"/>
                  <a:gd name="T28" fmla="*/ 1 w 126"/>
                  <a:gd name="T29" fmla="*/ 62 h 62"/>
                  <a:gd name="T30" fmla="*/ 103 w 126"/>
                  <a:gd name="T31" fmla="*/ 62 h 62"/>
                  <a:gd name="T32" fmla="*/ 104 w 126"/>
                  <a:gd name="T33" fmla="*/ 61 h 62"/>
                  <a:gd name="T34" fmla="*/ 110 w 126"/>
                  <a:gd name="T35" fmla="*/ 49 h 62"/>
                  <a:gd name="T36" fmla="*/ 109 w 126"/>
                  <a:gd name="T37" fmla="*/ 48 h 62"/>
                  <a:gd name="T38" fmla="*/ 30 w 126"/>
                  <a:gd name="T39" fmla="*/ 4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62">
                    <a:moveTo>
                      <a:pt x="30" y="48"/>
                    </a:moveTo>
                    <a:cubicBezTo>
                      <a:pt x="29" y="48"/>
                      <a:pt x="29" y="48"/>
                      <a:pt x="29" y="47"/>
                    </a:cubicBezTo>
                    <a:cubicBezTo>
                      <a:pt x="29" y="39"/>
                      <a:pt x="29" y="39"/>
                      <a:pt x="29" y="39"/>
                    </a:cubicBezTo>
                    <a:cubicBezTo>
                      <a:pt x="29" y="38"/>
                      <a:pt x="29" y="38"/>
                      <a:pt x="30" y="38"/>
                    </a:cubicBezTo>
                    <a:cubicBezTo>
                      <a:pt x="116" y="38"/>
                      <a:pt x="116" y="38"/>
                      <a:pt x="116" y="38"/>
                    </a:cubicBezTo>
                    <a:cubicBezTo>
                      <a:pt x="116" y="38"/>
                      <a:pt x="117" y="37"/>
                      <a:pt x="117" y="37"/>
                    </a:cubicBezTo>
                    <a:cubicBezTo>
                      <a:pt x="125" y="20"/>
                      <a:pt x="125" y="20"/>
                      <a:pt x="125" y="20"/>
                    </a:cubicBezTo>
                    <a:cubicBezTo>
                      <a:pt x="126" y="20"/>
                      <a:pt x="126" y="19"/>
                      <a:pt x="125" y="19"/>
                    </a:cubicBezTo>
                    <a:cubicBezTo>
                      <a:pt x="115" y="0"/>
                      <a:pt x="115" y="0"/>
                      <a:pt x="115" y="0"/>
                    </a:cubicBezTo>
                    <a:cubicBezTo>
                      <a:pt x="115" y="0"/>
                      <a:pt x="115" y="0"/>
                      <a:pt x="114" y="0"/>
                    </a:cubicBezTo>
                    <a:cubicBezTo>
                      <a:pt x="1" y="0"/>
                      <a:pt x="1" y="0"/>
                      <a:pt x="1" y="0"/>
                    </a:cubicBezTo>
                    <a:cubicBezTo>
                      <a:pt x="1" y="0"/>
                      <a:pt x="0" y="0"/>
                      <a:pt x="1" y="1"/>
                    </a:cubicBezTo>
                    <a:cubicBezTo>
                      <a:pt x="5" y="10"/>
                      <a:pt x="7" y="20"/>
                      <a:pt x="7" y="31"/>
                    </a:cubicBezTo>
                    <a:cubicBezTo>
                      <a:pt x="7" y="41"/>
                      <a:pt x="5" y="51"/>
                      <a:pt x="1" y="61"/>
                    </a:cubicBezTo>
                    <a:cubicBezTo>
                      <a:pt x="0" y="61"/>
                      <a:pt x="1" y="62"/>
                      <a:pt x="1" y="62"/>
                    </a:cubicBezTo>
                    <a:cubicBezTo>
                      <a:pt x="103" y="62"/>
                      <a:pt x="103" y="62"/>
                      <a:pt x="103" y="62"/>
                    </a:cubicBezTo>
                    <a:cubicBezTo>
                      <a:pt x="104" y="62"/>
                      <a:pt x="104" y="62"/>
                      <a:pt x="104" y="61"/>
                    </a:cubicBezTo>
                    <a:cubicBezTo>
                      <a:pt x="110" y="49"/>
                      <a:pt x="110" y="49"/>
                      <a:pt x="110" y="49"/>
                    </a:cubicBezTo>
                    <a:cubicBezTo>
                      <a:pt x="111" y="49"/>
                      <a:pt x="110" y="48"/>
                      <a:pt x="109" y="48"/>
                    </a:cubicBezTo>
                    <a:lnTo>
                      <a:pt x="30" y="4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grpSp>
        <p:grpSp>
          <p:nvGrpSpPr>
            <p:cNvPr id="24" name="Group 23">
              <a:extLst>
                <a:ext uri="{FF2B5EF4-FFF2-40B4-BE49-F238E27FC236}">
                  <a16:creationId xmlns:a16="http://schemas.microsoft.com/office/drawing/2014/main" id="{142AACB3-ECB1-CB4C-ACF0-31412750D393}"/>
                </a:ext>
              </a:extLst>
            </p:cNvPr>
            <p:cNvGrpSpPr/>
            <p:nvPr/>
          </p:nvGrpSpPr>
          <p:grpSpPr>
            <a:xfrm>
              <a:off x="4188633" y="3071765"/>
              <a:ext cx="498625" cy="415812"/>
              <a:chOff x="5598065" y="2595006"/>
              <a:chExt cx="452336" cy="377210"/>
            </a:xfrm>
            <a:solidFill>
              <a:srgbClr val="FFFFFF"/>
            </a:solidFill>
          </p:grpSpPr>
          <p:sp>
            <p:nvSpPr>
              <p:cNvPr id="25" name="Freeform 422">
                <a:extLst>
                  <a:ext uri="{FF2B5EF4-FFF2-40B4-BE49-F238E27FC236}">
                    <a16:creationId xmlns:a16="http://schemas.microsoft.com/office/drawing/2014/main" id="{A96B88DC-1B28-B845-B956-2E7B1D5144C4}"/>
                  </a:ext>
                </a:extLst>
              </p:cNvPr>
              <p:cNvSpPr>
                <a:spLocks noEditPoints="1"/>
              </p:cNvSpPr>
              <p:nvPr/>
            </p:nvSpPr>
            <p:spPr bwMode="auto">
              <a:xfrm>
                <a:off x="5828187" y="2595006"/>
                <a:ext cx="222214" cy="223796"/>
              </a:xfrm>
              <a:custGeom>
                <a:avLst/>
                <a:gdLst>
                  <a:gd name="T0" fmla="*/ 107 w 119"/>
                  <a:gd name="T1" fmla="*/ 47 h 120"/>
                  <a:gd name="T2" fmla="*/ 102 w 119"/>
                  <a:gd name="T3" fmla="*/ 38 h 120"/>
                  <a:gd name="T4" fmla="*/ 105 w 119"/>
                  <a:gd name="T5" fmla="*/ 22 h 120"/>
                  <a:gd name="T6" fmla="*/ 98 w 119"/>
                  <a:gd name="T7" fmla="*/ 14 h 120"/>
                  <a:gd name="T8" fmla="*/ 84 w 119"/>
                  <a:gd name="T9" fmla="*/ 18 h 120"/>
                  <a:gd name="T10" fmla="*/ 74 w 119"/>
                  <a:gd name="T11" fmla="*/ 14 h 120"/>
                  <a:gd name="T12" fmla="*/ 65 w 119"/>
                  <a:gd name="T13" fmla="*/ 1 h 120"/>
                  <a:gd name="T14" fmla="*/ 55 w 119"/>
                  <a:gd name="T15" fmla="*/ 0 h 120"/>
                  <a:gd name="T16" fmla="*/ 47 w 119"/>
                  <a:gd name="T17" fmla="*/ 13 h 120"/>
                  <a:gd name="T18" fmla="*/ 37 w 119"/>
                  <a:gd name="T19" fmla="*/ 17 h 120"/>
                  <a:gd name="T20" fmla="*/ 22 w 119"/>
                  <a:gd name="T21" fmla="*/ 14 h 120"/>
                  <a:gd name="T22" fmla="*/ 14 w 119"/>
                  <a:gd name="T23" fmla="*/ 21 h 120"/>
                  <a:gd name="T24" fmla="*/ 17 w 119"/>
                  <a:gd name="T25" fmla="*/ 35 h 120"/>
                  <a:gd name="T26" fmla="*/ 14 w 119"/>
                  <a:gd name="T27" fmla="*/ 45 h 120"/>
                  <a:gd name="T28" fmla="*/ 0 w 119"/>
                  <a:gd name="T29" fmla="*/ 54 h 120"/>
                  <a:gd name="T30" fmla="*/ 0 w 119"/>
                  <a:gd name="T31" fmla="*/ 65 h 120"/>
                  <a:gd name="T32" fmla="*/ 12 w 119"/>
                  <a:gd name="T33" fmla="*/ 73 h 120"/>
                  <a:gd name="T34" fmla="*/ 17 w 119"/>
                  <a:gd name="T35" fmla="*/ 82 h 120"/>
                  <a:gd name="T36" fmla="*/ 14 w 119"/>
                  <a:gd name="T37" fmla="*/ 98 h 120"/>
                  <a:gd name="T38" fmla="*/ 21 w 119"/>
                  <a:gd name="T39" fmla="*/ 105 h 120"/>
                  <a:gd name="T40" fmla="*/ 35 w 119"/>
                  <a:gd name="T41" fmla="*/ 102 h 120"/>
                  <a:gd name="T42" fmla="*/ 45 w 119"/>
                  <a:gd name="T43" fmla="*/ 106 h 120"/>
                  <a:gd name="T44" fmla="*/ 54 w 119"/>
                  <a:gd name="T45" fmla="*/ 119 h 120"/>
                  <a:gd name="T46" fmla="*/ 64 w 119"/>
                  <a:gd name="T47" fmla="*/ 120 h 120"/>
                  <a:gd name="T48" fmla="*/ 72 w 119"/>
                  <a:gd name="T49" fmla="*/ 108 h 120"/>
                  <a:gd name="T50" fmla="*/ 82 w 119"/>
                  <a:gd name="T51" fmla="*/ 103 h 120"/>
                  <a:gd name="T52" fmla="*/ 97 w 119"/>
                  <a:gd name="T53" fmla="*/ 106 h 120"/>
                  <a:gd name="T54" fmla="*/ 105 w 119"/>
                  <a:gd name="T55" fmla="*/ 99 h 120"/>
                  <a:gd name="T56" fmla="*/ 102 w 119"/>
                  <a:gd name="T57" fmla="*/ 85 h 120"/>
                  <a:gd name="T58" fmla="*/ 105 w 119"/>
                  <a:gd name="T59" fmla="*/ 74 h 120"/>
                  <a:gd name="T60" fmla="*/ 118 w 119"/>
                  <a:gd name="T61" fmla="*/ 66 h 120"/>
                  <a:gd name="T62" fmla="*/ 119 w 119"/>
                  <a:gd name="T63" fmla="*/ 55 h 120"/>
                  <a:gd name="T64" fmla="*/ 65 w 119"/>
                  <a:gd name="T65" fmla="*/ 78 h 120"/>
                  <a:gd name="T66" fmla="*/ 46 w 119"/>
                  <a:gd name="T67" fmla="*/ 47 h 120"/>
                  <a:gd name="T68" fmla="*/ 65 w 119"/>
                  <a:gd name="T69" fmla="*/ 7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9" h="120">
                    <a:moveTo>
                      <a:pt x="118" y="54"/>
                    </a:moveTo>
                    <a:cubicBezTo>
                      <a:pt x="107" y="47"/>
                      <a:pt x="107" y="47"/>
                      <a:pt x="107" y="47"/>
                    </a:cubicBezTo>
                    <a:cubicBezTo>
                      <a:pt x="106" y="47"/>
                      <a:pt x="106" y="46"/>
                      <a:pt x="105" y="45"/>
                    </a:cubicBezTo>
                    <a:cubicBezTo>
                      <a:pt x="104" y="43"/>
                      <a:pt x="103" y="40"/>
                      <a:pt x="102" y="38"/>
                    </a:cubicBezTo>
                    <a:cubicBezTo>
                      <a:pt x="102" y="37"/>
                      <a:pt x="102" y="36"/>
                      <a:pt x="102" y="35"/>
                    </a:cubicBezTo>
                    <a:cubicBezTo>
                      <a:pt x="105" y="22"/>
                      <a:pt x="105" y="22"/>
                      <a:pt x="105" y="22"/>
                    </a:cubicBezTo>
                    <a:cubicBezTo>
                      <a:pt x="105" y="22"/>
                      <a:pt x="105" y="21"/>
                      <a:pt x="105" y="21"/>
                    </a:cubicBezTo>
                    <a:cubicBezTo>
                      <a:pt x="98" y="14"/>
                      <a:pt x="98" y="14"/>
                      <a:pt x="98" y="14"/>
                    </a:cubicBezTo>
                    <a:cubicBezTo>
                      <a:pt x="98" y="14"/>
                      <a:pt x="98" y="14"/>
                      <a:pt x="97" y="14"/>
                    </a:cubicBezTo>
                    <a:cubicBezTo>
                      <a:pt x="84" y="18"/>
                      <a:pt x="84" y="18"/>
                      <a:pt x="84" y="18"/>
                    </a:cubicBezTo>
                    <a:cubicBezTo>
                      <a:pt x="83" y="18"/>
                      <a:pt x="82" y="18"/>
                      <a:pt x="81" y="17"/>
                    </a:cubicBezTo>
                    <a:cubicBezTo>
                      <a:pt x="79" y="16"/>
                      <a:pt x="77" y="15"/>
                      <a:pt x="74" y="14"/>
                    </a:cubicBezTo>
                    <a:cubicBezTo>
                      <a:pt x="73" y="14"/>
                      <a:pt x="72" y="13"/>
                      <a:pt x="72" y="13"/>
                    </a:cubicBezTo>
                    <a:cubicBezTo>
                      <a:pt x="65" y="1"/>
                      <a:pt x="65" y="1"/>
                      <a:pt x="65" y="1"/>
                    </a:cubicBezTo>
                    <a:cubicBezTo>
                      <a:pt x="65" y="1"/>
                      <a:pt x="64" y="0"/>
                      <a:pt x="64" y="0"/>
                    </a:cubicBezTo>
                    <a:cubicBezTo>
                      <a:pt x="55" y="0"/>
                      <a:pt x="55" y="0"/>
                      <a:pt x="55" y="0"/>
                    </a:cubicBezTo>
                    <a:cubicBezTo>
                      <a:pt x="54" y="0"/>
                      <a:pt x="54" y="1"/>
                      <a:pt x="54" y="1"/>
                    </a:cubicBezTo>
                    <a:cubicBezTo>
                      <a:pt x="47" y="13"/>
                      <a:pt x="47" y="13"/>
                      <a:pt x="47" y="13"/>
                    </a:cubicBezTo>
                    <a:cubicBezTo>
                      <a:pt x="46" y="13"/>
                      <a:pt x="46" y="14"/>
                      <a:pt x="45" y="14"/>
                    </a:cubicBezTo>
                    <a:cubicBezTo>
                      <a:pt x="42" y="15"/>
                      <a:pt x="40" y="16"/>
                      <a:pt x="37" y="17"/>
                    </a:cubicBezTo>
                    <a:cubicBezTo>
                      <a:pt x="37" y="18"/>
                      <a:pt x="36" y="18"/>
                      <a:pt x="35" y="18"/>
                    </a:cubicBezTo>
                    <a:cubicBezTo>
                      <a:pt x="22" y="14"/>
                      <a:pt x="22" y="14"/>
                      <a:pt x="22" y="14"/>
                    </a:cubicBezTo>
                    <a:cubicBezTo>
                      <a:pt x="21" y="14"/>
                      <a:pt x="21" y="14"/>
                      <a:pt x="21" y="15"/>
                    </a:cubicBezTo>
                    <a:cubicBezTo>
                      <a:pt x="14" y="21"/>
                      <a:pt x="14" y="21"/>
                      <a:pt x="14" y="21"/>
                    </a:cubicBezTo>
                    <a:cubicBezTo>
                      <a:pt x="14" y="21"/>
                      <a:pt x="14" y="22"/>
                      <a:pt x="14" y="22"/>
                    </a:cubicBezTo>
                    <a:cubicBezTo>
                      <a:pt x="17" y="35"/>
                      <a:pt x="17" y="35"/>
                      <a:pt x="17" y="35"/>
                    </a:cubicBezTo>
                    <a:cubicBezTo>
                      <a:pt x="17" y="36"/>
                      <a:pt x="17" y="37"/>
                      <a:pt x="17" y="38"/>
                    </a:cubicBezTo>
                    <a:cubicBezTo>
                      <a:pt x="15" y="40"/>
                      <a:pt x="14" y="43"/>
                      <a:pt x="14" y="45"/>
                    </a:cubicBezTo>
                    <a:cubicBezTo>
                      <a:pt x="13" y="46"/>
                      <a:pt x="13" y="47"/>
                      <a:pt x="12" y="47"/>
                    </a:cubicBezTo>
                    <a:cubicBezTo>
                      <a:pt x="0" y="54"/>
                      <a:pt x="0" y="54"/>
                      <a:pt x="0" y="54"/>
                    </a:cubicBezTo>
                    <a:cubicBezTo>
                      <a:pt x="0" y="55"/>
                      <a:pt x="0" y="55"/>
                      <a:pt x="0" y="55"/>
                    </a:cubicBezTo>
                    <a:cubicBezTo>
                      <a:pt x="0" y="65"/>
                      <a:pt x="0" y="65"/>
                      <a:pt x="0" y="65"/>
                    </a:cubicBezTo>
                    <a:cubicBezTo>
                      <a:pt x="0" y="65"/>
                      <a:pt x="0" y="65"/>
                      <a:pt x="0" y="66"/>
                    </a:cubicBezTo>
                    <a:cubicBezTo>
                      <a:pt x="12" y="73"/>
                      <a:pt x="12" y="73"/>
                      <a:pt x="12" y="73"/>
                    </a:cubicBezTo>
                    <a:cubicBezTo>
                      <a:pt x="13" y="73"/>
                      <a:pt x="13" y="74"/>
                      <a:pt x="13" y="75"/>
                    </a:cubicBezTo>
                    <a:cubicBezTo>
                      <a:pt x="14" y="77"/>
                      <a:pt x="15" y="80"/>
                      <a:pt x="17" y="82"/>
                    </a:cubicBezTo>
                    <a:cubicBezTo>
                      <a:pt x="17" y="83"/>
                      <a:pt x="17" y="84"/>
                      <a:pt x="17" y="85"/>
                    </a:cubicBezTo>
                    <a:cubicBezTo>
                      <a:pt x="14" y="98"/>
                      <a:pt x="14" y="98"/>
                      <a:pt x="14" y="98"/>
                    </a:cubicBezTo>
                    <a:cubicBezTo>
                      <a:pt x="14" y="98"/>
                      <a:pt x="14" y="99"/>
                      <a:pt x="14" y="99"/>
                    </a:cubicBezTo>
                    <a:cubicBezTo>
                      <a:pt x="21" y="105"/>
                      <a:pt x="21" y="105"/>
                      <a:pt x="21" y="105"/>
                    </a:cubicBezTo>
                    <a:cubicBezTo>
                      <a:pt x="21" y="106"/>
                      <a:pt x="21" y="106"/>
                      <a:pt x="22" y="106"/>
                    </a:cubicBezTo>
                    <a:cubicBezTo>
                      <a:pt x="35" y="102"/>
                      <a:pt x="35" y="102"/>
                      <a:pt x="35" y="102"/>
                    </a:cubicBezTo>
                    <a:cubicBezTo>
                      <a:pt x="35" y="102"/>
                      <a:pt x="36" y="102"/>
                      <a:pt x="37" y="103"/>
                    </a:cubicBezTo>
                    <a:cubicBezTo>
                      <a:pt x="40" y="104"/>
                      <a:pt x="42" y="105"/>
                      <a:pt x="45" y="106"/>
                    </a:cubicBezTo>
                    <a:cubicBezTo>
                      <a:pt x="46" y="106"/>
                      <a:pt x="47" y="107"/>
                      <a:pt x="47" y="108"/>
                    </a:cubicBezTo>
                    <a:cubicBezTo>
                      <a:pt x="54" y="119"/>
                      <a:pt x="54" y="119"/>
                      <a:pt x="54" y="119"/>
                    </a:cubicBezTo>
                    <a:cubicBezTo>
                      <a:pt x="54" y="119"/>
                      <a:pt x="54" y="120"/>
                      <a:pt x="55" y="120"/>
                    </a:cubicBezTo>
                    <a:cubicBezTo>
                      <a:pt x="64" y="120"/>
                      <a:pt x="64" y="120"/>
                      <a:pt x="64" y="120"/>
                    </a:cubicBezTo>
                    <a:cubicBezTo>
                      <a:pt x="65" y="120"/>
                      <a:pt x="65" y="119"/>
                      <a:pt x="65" y="119"/>
                    </a:cubicBezTo>
                    <a:cubicBezTo>
                      <a:pt x="72" y="108"/>
                      <a:pt x="72" y="108"/>
                      <a:pt x="72" y="108"/>
                    </a:cubicBezTo>
                    <a:cubicBezTo>
                      <a:pt x="72" y="107"/>
                      <a:pt x="73" y="106"/>
                      <a:pt x="74" y="106"/>
                    </a:cubicBezTo>
                    <a:cubicBezTo>
                      <a:pt x="77" y="105"/>
                      <a:pt x="79" y="104"/>
                      <a:pt x="82" y="103"/>
                    </a:cubicBezTo>
                    <a:cubicBezTo>
                      <a:pt x="83" y="102"/>
                      <a:pt x="84" y="102"/>
                      <a:pt x="84" y="102"/>
                    </a:cubicBezTo>
                    <a:cubicBezTo>
                      <a:pt x="97" y="106"/>
                      <a:pt x="97" y="106"/>
                      <a:pt x="97" y="106"/>
                    </a:cubicBezTo>
                    <a:cubicBezTo>
                      <a:pt x="98" y="106"/>
                      <a:pt x="98" y="106"/>
                      <a:pt x="98" y="105"/>
                    </a:cubicBezTo>
                    <a:cubicBezTo>
                      <a:pt x="105" y="99"/>
                      <a:pt x="105" y="99"/>
                      <a:pt x="105" y="99"/>
                    </a:cubicBezTo>
                    <a:cubicBezTo>
                      <a:pt x="105" y="98"/>
                      <a:pt x="105" y="98"/>
                      <a:pt x="105" y="98"/>
                    </a:cubicBezTo>
                    <a:cubicBezTo>
                      <a:pt x="102" y="85"/>
                      <a:pt x="102" y="85"/>
                      <a:pt x="102" y="85"/>
                    </a:cubicBezTo>
                    <a:cubicBezTo>
                      <a:pt x="102" y="84"/>
                      <a:pt x="102" y="83"/>
                      <a:pt x="102" y="82"/>
                    </a:cubicBezTo>
                    <a:cubicBezTo>
                      <a:pt x="103" y="80"/>
                      <a:pt x="105" y="77"/>
                      <a:pt x="105" y="74"/>
                    </a:cubicBezTo>
                    <a:cubicBezTo>
                      <a:pt x="106" y="74"/>
                      <a:pt x="106" y="73"/>
                      <a:pt x="107" y="72"/>
                    </a:cubicBezTo>
                    <a:cubicBezTo>
                      <a:pt x="118" y="66"/>
                      <a:pt x="118" y="66"/>
                      <a:pt x="118" y="66"/>
                    </a:cubicBezTo>
                    <a:cubicBezTo>
                      <a:pt x="119" y="65"/>
                      <a:pt x="119" y="65"/>
                      <a:pt x="119" y="65"/>
                    </a:cubicBezTo>
                    <a:cubicBezTo>
                      <a:pt x="119" y="55"/>
                      <a:pt x="119" y="55"/>
                      <a:pt x="119" y="55"/>
                    </a:cubicBezTo>
                    <a:cubicBezTo>
                      <a:pt x="119" y="55"/>
                      <a:pt x="119" y="54"/>
                      <a:pt x="118" y="54"/>
                    </a:cubicBezTo>
                    <a:moveTo>
                      <a:pt x="65" y="78"/>
                    </a:moveTo>
                    <a:cubicBezTo>
                      <a:pt x="62" y="79"/>
                      <a:pt x="57" y="79"/>
                      <a:pt x="53" y="78"/>
                    </a:cubicBezTo>
                    <a:cubicBezTo>
                      <a:pt x="39" y="73"/>
                      <a:pt x="37" y="56"/>
                      <a:pt x="46" y="47"/>
                    </a:cubicBezTo>
                    <a:cubicBezTo>
                      <a:pt x="53" y="39"/>
                      <a:pt x="65" y="39"/>
                      <a:pt x="73" y="47"/>
                    </a:cubicBezTo>
                    <a:cubicBezTo>
                      <a:pt x="82" y="56"/>
                      <a:pt x="80" y="73"/>
                      <a:pt x="65" y="78"/>
                    </a:cubicBezTo>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26" name="Freeform 423">
                <a:extLst>
                  <a:ext uri="{FF2B5EF4-FFF2-40B4-BE49-F238E27FC236}">
                    <a16:creationId xmlns:a16="http://schemas.microsoft.com/office/drawing/2014/main" id="{A9FDB339-08AB-4C43-A1C0-3D2B46CBB5E8}"/>
                  </a:ext>
                </a:extLst>
              </p:cNvPr>
              <p:cNvSpPr>
                <a:spLocks noEditPoints="1"/>
              </p:cNvSpPr>
              <p:nvPr/>
            </p:nvSpPr>
            <p:spPr bwMode="auto">
              <a:xfrm>
                <a:off x="5598065" y="2706508"/>
                <a:ext cx="267290" cy="265708"/>
              </a:xfrm>
              <a:custGeom>
                <a:avLst/>
                <a:gdLst>
                  <a:gd name="T0" fmla="*/ 126 w 143"/>
                  <a:gd name="T1" fmla="*/ 52 h 142"/>
                  <a:gd name="T2" fmla="*/ 123 w 143"/>
                  <a:gd name="T3" fmla="*/ 48 h 142"/>
                  <a:gd name="T4" fmla="*/ 128 w 143"/>
                  <a:gd name="T5" fmla="*/ 29 h 142"/>
                  <a:gd name="T6" fmla="*/ 115 w 143"/>
                  <a:gd name="T7" fmla="*/ 15 h 142"/>
                  <a:gd name="T8" fmla="*/ 97 w 143"/>
                  <a:gd name="T9" fmla="*/ 19 h 142"/>
                  <a:gd name="T10" fmla="*/ 92 w 143"/>
                  <a:gd name="T11" fmla="*/ 18 h 142"/>
                  <a:gd name="T12" fmla="*/ 81 w 143"/>
                  <a:gd name="T13" fmla="*/ 1 h 142"/>
                  <a:gd name="T14" fmla="*/ 63 w 143"/>
                  <a:gd name="T15" fmla="*/ 0 h 142"/>
                  <a:gd name="T16" fmla="*/ 53 w 143"/>
                  <a:gd name="T17" fmla="*/ 16 h 142"/>
                  <a:gd name="T18" fmla="*/ 48 w 143"/>
                  <a:gd name="T19" fmla="*/ 19 h 142"/>
                  <a:gd name="T20" fmla="*/ 29 w 143"/>
                  <a:gd name="T21" fmla="*/ 14 h 142"/>
                  <a:gd name="T22" fmla="*/ 15 w 143"/>
                  <a:gd name="T23" fmla="*/ 27 h 142"/>
                  <a:gd name="T24" fmla="*/ 19 w 143"/>
                  <a:gd name="T25" fmla="*/ 46 h 142"/>
                  <a:gd name="T26" fmla="*/ 18 w 143"/>
                  <a:gd name="T27" fmla="*/ 51 h 142"/>
                  <a:gd name="T28" fmla="*/ 1 w 143"/>
                  <a:gd name="T29" fmla="*/ 61 h 142"/>
                  <a:gd name="T30" fmla="*/ 0 w 143"/>
                  <a:gd name="T31" fmla="*/ 80 h 142"/>
                  <a:gd name="T32" fmla="*/ 16 w 143"/>
                  <a:gd name="T33" fmla="*/ 90 h 142"/>
                  <a:gd name="T34" fmla="*/ 19 w 143"/>
                  <a:gd name="T35" fmla="*/ 95 h 142"/>
                  <a:gd name="T36" fmla="*/ 15 w 143"/>
                  <a:gd name="T37" fmla="*/ 114 h 142"/>
                  <a:gd name="T38" fmla="*/ 27 w 143"/>
                  <a:gd name="T39" fmla="*/ 128 h 142"/>
                  <a:gd name="T40" fmla="*/ 46 w 143"/>
                  <a:gd name="T41" fmla="*/ 123 h 142"/>
                  <a:gd name="T42" fmla="*/ 51 w 143"/>
                  <a:gd name="T43" fmla="*/ 125 h 142"/>
                  <a:gd name="T44" fmla="*/ 61 w 143"/>
                  <a:gd name="T45" fmla="*/ 141 h 142"/>
                  <a:gd name="T46" fmla="*/ 80 w 143"/>
                  <a:gd name="T47" fmla="*/ 142 h 142"/>
                  <a:gd name="T48" fmla="*/ 90 w 143"/>
                  <a:gd name="T49" fmla="*/ 126 h 142"/>
                  <a:gd name="T50" fmla="*/ 95 w 143"/>
                  <a:gd name="T51" fmla="*/ 123 h 142"/>
                  <a:gd name="T52" fmla="*/ 114 w 143"/>
                  <a:gd name="T53" fmla="*/ 128 h 142"/>
                  <a:gd name="T54" fmla="*/ 128 w 143"/>
                  <a:gd name="T55" fmla="*/ 115 h 142"/>
                  <a:gd name="T56" fmla="*/ 123 w 143"/>
                  <a:gd name="T57" fmla="*/ 97 h 142"/>
                  <a:gd name="T58" fmla="*/ 125 w 143"/>
                  <a:gd name="T59" fmla="*/ 91 h 142"/>
                  <a:gd name="T60" fmla="*/ 142 w 143"/>
                  <a:gd name="T61" fmla="*/ 81 h 142"/>
                  <a:gd name="T62" fmla="*/ 143 w 143"/>
                  <a:gd name="T63" fmla="*/ 62 h 142"/>
                  <a:gd name="T64" fmla="*/ 81 w 143"/>
                  <a:gd name="T65" fmla="*/ 92 h 142"/>
                  <a:gd name="T66" fmla="*/ 62 w 143"/>
                  <a:gd name="T67" fmla="*/ 50 h 142"/>
                  <a:gd name="T68" fmla="*/ 81 w 143"/>
                  <a:gd name="T69" fmla="*/ 9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 h="142">
                    <a:moveTo>
                      <a:pt x="142" y="61"/>
                    </a:moveTo>
                    <a:cubicBezTo>
                      <a:pt x="126" y="52"/>
                      <a:pt x="126" y="52"/>
                      <a:pt x="126" y="52"/>
                    </a:cubicBezTo>
                    <a:cubicBezTo>
                      <a:pt x="126" y="52"/>
                      <a:pt x="125" y="52"/>
                      <a:pt x="125" y="51"/>
                    </a:cubicBezTo>
                    <a:cubicBezTo>
                      <a:pt x="124" y="50"/>
                      <a:pt x="124" y="49"/>
                      <a:pt x="123" y="48"/>
                    </a:cubicBezTo>
                    <a:cubicBezTo>
                      <a:pt x="123" y="47"/>
                      <a:pt x="123" y="46"/>
                      <a:pt x="123" y="46"/>
                    </a:cubicBezTo>
                    <a:cubicBezTo>
                      <a:pt x="128" y="29"/>
                      <a:pt x="128" y="29"/>
                      <a:pt x="128" y="29"/>
                    </a:cubicBezTo>
                    <a:cubicBezTo>
                      <a:pt x="128" y="28"/>
                      <a:pt x="128" y="27"/>
                      <a:pt x="128" y="27"/>
                    </a:cubicBezTo>
                    <a:cubicBezTo>
                      <a:pt x="115" y="15"/>
                      <a:pt x="115" y="15"/>
                      <a:pt x="115" y="15"/>
                    </a:cubicBezTo>
                    <a:cubicBezTo>
                      <a:pt x="115" y="14"/>
                      <a:pt x="114" y="14"/>
                      <a:pt x="114" y="14"/>
                    </a:cubicBezTo>
                    <a:cubicBezTo>
                      <a:pt x="97" y="19"/>
                      <a:pt x="97" y="19"/>
                      <a:pt x="97" y="19"/>
                    </a:cubicBezTo>
                    <a:cubicBezTo>
                      <a:pt x="96" y="19"/>
                      <a:pt x="95" y="19"/>
                      <a:pt x="95" y="19"/>
                    </a:cubicBezTo>
                    <a:cubicBezTo>
                      <a:pt x="94" y="19"/>
                      <a:pt x="93" y="18"/>
                      <a:pt x="92" y="18"/>
                    </a:cubicBezTo>
                    <a:cubicBezTo>
                      <a:pt x="91" y="18"/>
                      <a:pt x="90" y="17"/>
                      <a:pt x="90" y="16"/>
                    </a:cubicBezTo>
                    <a:cubicBezTo>
                      <a:pt x="81" y="1"/>
                      <a:pt x="81" y="1"/>
                      <a:pt x="81" y="1"/>
                    </a:cubicBezTo>
                    <a:cubicBezTo>
                      <a:pt x="81" y="0"/>
                      <a:pt x="81" y="0"/>
                      <a:pt x="80" y="0"/>
                    </a:cubicBezTo>
                    <a:cubicBezTo>
                      <a:pt x="63" y="0"/>
                      <a:pt x="63" y="0"/>
                      <a:pt x="63" y="0"/>
                    </a:cubicBezTo>
                    <a:cubicBezTo>
                      <a:pt x="62" y="0"/>
                      <a:pt x="62" y="0"/>
                      <a:pt x="61" y="1"/>
                    </a:cubicBezTo>
                    <a:cubicBezTo>
                      <a:pt x="53" y="16"/>
                      <a:pt x="53" y="16"/>
                      <a:pt x="53" y="16"/>
                    </a:cubicBezTo>
                    <a:cubicBezTo>
                      <a:pt x="52" y="17"/>
                      <a:pt x="52" y="18"/>
                      <a:pt x="51" y="18"/>
                    </a:cubicBezTo>
                    <a:cubicBezTo>
                      <a:pt x="50" y="18"/>
                      <a:pt x="49" y="19"/>
                      <a:pt x="48" y="19"/>
                    </a:cubicBezTo>
                    <a:cubicBezTo>
                      <a:pt x="47" y="19"/>
                      <a:pt x="46" y="19"/>
                      <a:pt x="46" y="19"/>
                    </a:cubicBezTo>
                    <a:cubicBezTo>
                      <a:pt x="29" y="14"/>
                      <a:pt x="29" y="14"/>
                      <a:pt x="29" y="14"/>
                    </a:cubicBezTo>
                    <a:cubicBezTo>
                      <a:pt x="28" y="14"/>
                      <a:pt x="28" y="14"/>
                      <a:pt x="27" y="15"/>
                    </a:cubicBezTo>
                    <a:cubicBezTo>
                      <a:pt x="15" y="27"/>
                      <a:pt x="15" y="27"/>
                      <a:pt x="15" y="27"/>
                    </a:cubicBezTo>
                    <a:cubicBezTo>
                      <a:pt x="15" y="28"/>
                      <a:pt x="14" y="28"/>
                      <a:pt x="15" y="29"/>
                    </a:cubicBezTo>
                    <a:cubicBezTo>
                      <a:pt x="19" y="46"/>
                      <a:pt x="19" y="46"/>
                      <a:pt x="19" y="46"/>
                    </a:cubicBezTo>
                    <a:cubicBezTo>
                      <a:pt x="20" y="46"/>
                      <a:pt x="19" y="47"/>
                      <a:pt x="19" y="48"/>
                    </a:cubicBezTo>
                    <a:cubicBezTo>
                      <a:pt x="19" y="49"/>
                      <a:pt x="18" y="50"/>
                      <a:pt x="18" y="51"/>
                    </a:cubicBezTo>
                    <a:cubicBezTo>
                      <a:pt x="17" y="52"/>
                      <a:pt x="17" y="52"/>
                      <a:pt x="16" y="53"/>
                    </a:cubicBezTo>
                    <a:cubicBezTo>
                      <a:pt x="1" y="61"/>
                      <a:pt x="1" y="61"/>
                      <a:pt x="1" y="61"/>
                    </a:cubicBezTo>
                    <a:cubicBezTo>
                      <a:pt x="1" y="62"/>
                      <a:pt x="0" y="62"/>
                      <a:pt x="0" y="63"/>
                    </a:cubicBezTo>
                    <a:cubicBezTo>
                      <a:pt x="0" y="80"/>
                      <a:pt x="0" y="80"/>
                      <a:pt x="0" y="80"/>
                    </a:cubicBezTo>
                    <a:cubicBezTo>
                      <a:pt x="0" y="81"/>
                      <a:pt x="1" y="81"/>
                      <a:pt x="1" y="81"/>
                    </a:cubicBezTo>
                    <a:cubicBezTo>
                      <a:pt x="16" y="90"/>
                      <a:pt x="16" y="90"/>
                      <a:pt x="16" y="90"/>
                    </a:cubicBezTo>
                    <a:cubicBezTo>
                      <a:pt x="17" y="90"/>
                      <a:pt x="18" y="91"/>
                      <a:pt x="18" y="91"/>
                    </a:cubicBezTo>
                    <a:cubicBezTo>
                      <a:pt x="18" y="93"/>
                      <a:pt x="19" y="94"/>
                      <a:pt x="19" y="95"/>
                    </a:cubicBezTo>
                    <a:cubicBezTo>
                      <a:pt x="20" y="96"/>
                      <a:pt x="20" y="96"/>
                      <a:pt x="19" y="97"/>
                    </a:cubicBezTo>
                    <a:cubicBezTo>
                      <a:pt x="15" y="114"/>
                      <a:pt x="15" y="114"/>
                      <a:pt x="15" y="114"/>
                    </a:cubicBezTo>
                    <a:cubicBezTo>
                      <a:pt x="15" y="114"/>
                      <a:pt x="15" y="115"/>
                      <a:pt x="15" y="115"/>
                    </a:cubicBezTo>
                    <a:cubicBezTo>
                      <a:pt x="27" y="128"/>
                      <a:pt x="27" y="128"/>
                      <a:pt x="27" y="128"/>
                    </a:cubicBezTo>
                    <a:cubicBezTo>
                      <a:pt x="28" y="128"/>
                      <a:pt x="28" y="128"/>
                      <a:pt x="29" y="128"/>
                    </a:cubicBezTo>
                    <a:cubicBezTo>
                      <a:pt x="46" y="123"/>
                      <a:pt x="46" y="123"/>
                      <a:pt x="46" y="123"/>
                    </a:cubicBezTo>
                    <a:cubicBezTo>
                      <a:pt x="46" y="123"/>
                      <a:pt x="47" y="123"/>
                      <a:pt x="48" y="123"/>
                    </a:cubicBezTo>
                    <a:cubicBezTo>
                      <a:pt x="49" y="124"/>
                      <a:pt x="50" y="124"/>
                      <a:pt x="51" y="125"/>
                    </a:cubicBezTo>
                    <a:cubicBezTo>
                      <a:pt x="52" y="125"/>
                      <a:pt x="53" y="126"/>
                      <a:pt x="53" y="126"/>
                    </a:cubicBezTo>
                    <a:cubicBezTo>
                      <a:pt x="61" y="141"/>
                      <a:pt x="61" y="141"/>
                      <a:pt x="61" y="141"/>
                    </a:cubicBezTo>
                    <a:cubicBezTo>
                      <a:pt x="62" y="142"/>
                      <a:pt x="62" y="142"/>
                      <a:pt x="63" y="142"/>
                    </a:cubicBezTo>
                    <a:cubicBezTo>
                      <a:pt x="80" y="142"/>
                      <a:pt x="80" y="142"/>
                      <a:pt x="80" y="142"/>
                    </a:cubicBezTo>
                    <a:cubicBezTo>
                      <a:pt x="81" y="142"/>
                      <a:pt x="81" y="142"/>
                      <a:pt x="82" y="141"/>
                    </a:cubicBezTo>
                    <a:cubicBezTo>
                      <a:pt x="90" y="126"/>
                      <a:pt x="90" y="126"/>
                      <a:pt x="90" y="126"/>
                    </a:cubicBezTo>
                    <a:cubicBezTo>
                      <a:pt x="90" y="125"/>
                      <a:pt x="91" y="125"/>
                      <a:pt x="92" y="125"/>
                    </a:cubicBezTo>
                    <a:cubicBezTo>
                      <a:pt x="93" y="124"/>
                      <a:pt x="94" y="124"/>
                      <a:pt x="95" y="123"/>
                    </a:cubicBezTo>
                    <a:cubicBezTo>
                      <a:pt x="96" y="123"/>
                      <a:pt x="97" y="123"/>
                      <a:pt x="97" y="123"/>
                    </a:cubicBezTo>
                    <a:cubicBezTo>
                      <a:pt x="114" y="128"/>
                      <a:pt x="114" y="128"/>
                      <a:pt x="114" y="128"/>
                    </a:cubicBezTo>
                    <a:cubicBezTo>
                      <a:pt x="115" y="128"/>
                      <a:pt x="115" y="128"/>
                      <a:pt x="116" y="128"/>
                    </a:cubicBezTo>
                    <a:cubicBezTo>
                      <a:pt x="128" y="115"/>
                      <a:pt x="128" y="115"/>
                      <a:pt x="128" y="115"/>
                    </a:cubicBezTo>
                    <a:cubicBezTo>
                      <a:pt x="128" y="115"/>
                      <a:pt x="128" y="114"/>
                      <a:pt x="128" y="114"/>
                    </a:cubicBezTo>
                    <a:cubicBezTo>
                      <a:pt x="123" y="97"/>
                      <a:pt x="123" y="97"/>
                      <a:pt x="123" y="97"/>
                    </a:cubicBezTo>
                    <a:cubicBezTo>
                      <a:pt x="123" y="96"/>
                      <a:pt x="123" y="95"/>
                      <a:pt x="124" y="95"/>
                    </a:cubicBezTo>
                    <a:cubicBezTo>
                      <a:pt x="124" y="93"/>
                      <a:pt x="124" y="92"/>
                      <a:pt x="125" y="91"/>
                    </a:cubicBezTo>
                    <a:cubicBezTo>
                      <a:pt x="125" y="91"/>
                      <a:pt x="126" y="90"/>
                      <a:pt x="126" y="90"/>
                    </a:cubicBezTo>
                    <a:cubicBezTo>
                      <a:pt x="142" y="81"/>
                      <a:pt x="142" y="81"/>
                      <a:pt x="142" y="81"/>
                    </a:cubicBezTo>
                    <a:cubicBezTo>
                      <a:pt x="142" y="81"/>
                      <a:pt x="143" y="80"/>
                      <a:pt x="143" y="80"/>
                    </a:cubicBezTo>
                    <a:cubicBezTo>
                      <a:pt x="143" y="62"/>
                      <a:pt x="143" y="62"/>
                      <a:pt x="143" y="62"/>
                    </a:cubicBezTo>
                    <a:cubicBezTo>
                      <a:pt x="143" y="62"/>
                      <a:pt x="142" y="61"/>
                      <a:pt x="142" y="61"/>
                    </a:cubicBezTo>
                    <a:moveTo>
                      <a:pt x="81" y="92"/>
                    </a:moveTo>
                    <a:cubicBezTo>
                      <a:pt x="61" y="100"/>
                      <a:pt x="42" y="81"/>
                      <a:pt x="50" y="62"/>
                    </a:cubicBezTo>
                    <a:cubicBezTo>
                      <a:pt x="53" y="56"/>
                      <a:pt x="57" y="52"/>
                      <a:pt x="62" y="50"/>
                    </a:cubicBezTo>
                    <a:cubicBezTo>
                      <a:pt x="82" y="42"/>
                      <a:pt x="101" y="61"/>
                      <a:pt x="92" y="81"/>
                    </a:cubicBezTo>
                    <a:cubicBezTo>
                      <a:pt x="90" y="86"/>
                      <a:pt x="86" y="90"/>
                      <a:pt x="81" y="92"/>
                    </a:cubicBezTo>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grpSp>
      </p:grpSp>
    </p:spTree>
    <p:extLst>
      <p:ext uri="{BB962C8B-B14F-4D97-AF65-F5344CB8AC3E}">
        <p14:creationId xmlns:p14="http://schemas.microsoft.com/office/powerpoint/2010/main" val="23271036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523D5-04F0-5045-9033-7EA28E2B8B8E}"/>
              </a:ext>
            </a:extLst>
          </p:cNvPr>
          <p:cNvSpPr>
            <a:spLocks noGrp="1"/>
          </p:cNvSpPr>
          <p:nvPr>
            <p:ph type="title"/>
          </p:nvPr>
        </p:nvSpPr>
        <p:spPr/>
        <p:txBody>
          <a:bodyPr/>
          <a:lstStyle/>
          <a:p>
            <a:r>
              <a:rPr lang="en-US" dirty="0"/>
              <a:t>MS Azure e TEEs </a:t>
            </a:r>
            <a:r>
              <a:rPr lang="en-US" dirty="0" err="1"/>
              <a:t>baseados</a:t>
            </a:r>
            <a:r>
              <a:rPr lang="en-US" dirty="0"/>
              <a:t> </a:t>
            </a:r>
            <a:r>
              <a:rPr lang="en-US" dirty="0" err="1"/>
              <a:t>em</a:t>
            </a:r>
            <a:r>
              <a:rPr lang="en-US" dirty="0"/>
              <a:t> SGX</a:t>
            </a:r>
          </a:p>
        </p:txBody>
      </p:sp>
      <p:sp>
        <p:nvSpPr>
          <p:cNvPr id="3" name="Date Placeholder 2">
            <a:extLst>
              <a:ext uri="{FF2B5EF4-FFF2-40B4-BE49-F238E27FC236}">
                <a16:creationId xmlns:a16="http://schemas.microsoft.com/office/drawing/2014/main" id="{C0D82FE5-81DD-1544-A906-F1E91E989143}"/>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CE8BE990-1F98-4349-AEA0-D73D83DB0D4A}"/>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E7EF8145-0F61-4F45-8D46-611F07D3DA3F}"/>
              </a:ext>
            </a:extLst>
          </p:cNvPr>
          <p:cNvSpPr>
            <a:spLocks noGrp="1"/>
          </p:cNvSpPr>
          <p:nvPr>
            <p:ph type="sldNum" sz="quarter" idx="12"/>
          </p:nvPr>
        </p:nvSpPr>
        <p:spPr/>
        <p:txBody>
          <a:bodyPr/>
          <a:lstStyle/>
          <a:p>
            <a:fld id="{BAFC06C6-5388-EF48-9B75-F2C2BBFC0E68}" type="slidenum">
              <a:rPr lang="en-US" smtClean="0"/>
              <a:t>85</a:t>
            </a:fld>
            <a:endParaRPr lang="en-US" dirty="0"/>
          </a:p>
        </p:txBody>
      </p:sp>
      <p:pic>
        <p:nvPicPr>
          <p:cNvPr id="7" name="Picture 6">
            <a:extLst>
              <a:ext uri="{FF2B5EF4-FFF2-40B4-BE49-F238E27FC236}">
                <a16:creationId xmlns:a16="http://schemas.microsoft.com/office/drawing/2014/main" id="{F008A24E-EC4A-664A-88ED-A4910B0953E4}"/>
              </a:ext>
            </a:extLst>
          </p:cNvPr>
          <p:cNvPicPr>
            <a:picLocks noChangeAspect="1"/>
          </p:cNvPicPr>
          <p:nvPr/>
        </p:nvPicPr>
        <p:blipFill>
          <a:blip r:embed="rId2"/>
          <a:stretch>
            <a:fillRect/>
          </a:stretch>
        </p:blipFill>
        <p:spPr>
          <a:xfrm>
            <a:off x="0" y="1225475"/>
            <a:ext cx="9144000" cy="5099125"/>
          </a:xfrm>
          <a:prstGeom prst="rect">
            <a:avLst/>
          </a:prstGeom>
        </p:spPr>
      </p:pic>
    </p:spTree>
    <p:extLst>
      <p:ext uri="{BB962C8B-B14F-4D97-AF65-F5344CB8AC3E}">
        <p14:creationId xmlns:p14="http://schemas.microsoft.com/office/powerpoint/2010/main" val="12608809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Conclusões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6" name="Content Placeholder 5"/>
          <p:cNvSpPr>
            <a:spLocks noGrp="1"/>
          </p:cNvSpPr>
          <p:nvPr>
            <p:ph sz="quarter" idx="1"/>
          </p:nvPr>
        </p:nvSpPr>
        <p:spPr/>
        <p:txBody>
          <a:bodyPr>
            <a:normAutofit fontScale="92500" lnSpcReduction="20000"/>
          </a:bodyPr>
          <a:lstStyle/>
          <a:p>
            <a:pPr lvl="3"/>
            <a:endParaRPr lang="en-US" dirty="0"/>
          </a:p>
          <a:p>
            <a:r>
              <a:rPr lang="en-US" dirty="0"/>
              <a:t>Bitcoin </a:t>
            </a:r>
            <a:r>
              <a:rPr lang="en-US" dirty="0" err="1"/>
              <a:t>é</a:t>
            </a:r>
            <a:r>
              <a:rPr lang="en-US" dirty="0"/>
              <a:t> um </a:t>
            </a:r>
            <a:r>
              <a:rPr lang="en-US" dirty="0" err="1"/>
              <a:t>sistema</a:t>
            </a:r>
            <a:r>
              <a:rPr lang="en-US" dirty="0"/>
              <a:t> de </a:t>
            </a:r>
            <a:r>
              <a:rPr lang="en-US" dirty="0" err="1"/>
              <a:t>criptomoeda</a:t>
            </a:r>
            <a:r>
              <a:rPr lang="en-US" dirty="0"/>
              <a:t> </a:t>
            </a:r>
            <a:r>
              <a:rPr lang="en-US" dirty="0" err="1"/>
              <a:t>revolucionário</a:t>
            </a:r>
            <a:r>
              <a:rPr lang="en-US" dirty="0"/>
              <a:t> que </a:t>
            </a:r>
            <a:r>
              <a:rPr lang="en-US" dirty="0" err="1"/>
              <a:t>permite</a:t>
            </a:r>
            <a:r>
              <a:rPr lang="en-US" dirty="0"/>
              <a:t> a </a:t>
            </a:r>
            <a:r>
              <a:rPr lang="en-US" dirty="0" err="1"/>
              <a:t>realização</a:t>
            </a:r>
            <a:r>
              <a:rPr lang="en-US" dirty="0"/>
              <a:t> de </a:t>
            </a:r>
            <a:r>
              <a:rPr lang="en-US" dirty="0" err="1"/>
              <a:t>pagamentos</a:t>
            </a:r>
            <a:r>
              <a:rPr lang="en-US" dirty="0"/>
              <a:t> online </a:t>
            </a:r>
            <a:r>
              <a:rPr lang="en-US" dirty="0" err="1"/>
              <a:t>anónimos</a:t>
            </a:r>
            <a:r>
              <a:rPr lang="en-US" dirty="0"/>
              <a:t> e </a:t>
            </a:r>
            <a:r>
              <a:rPr lang="en-US" dirty="0" err="1"/>
              <a:t>totalmente</a:t>
            </a:r>
            <a:r>
              <a:rPr lang="en-US" dirty="0"/>
              <a:t> </a:t>
            </a:r>
            <a:r>
              <a:rPr lang="en-US" dirty="0" err="1"/>
              <a:t>descentralizados</a:t>
            </a:r>
            <a:endParaRPr lang="en-US" dirty="0"/>
          </a:p>
          <a:p>
            <a:endParaRPr lang="en-US" dirty="0"/>
          </a:p>
          <a:p>
            <a:r>
              <a:rPr lang="en-US" dirty="0"/>
              <a:t>A principal </a:t>
            </a:r>
            <a:r>
              <a:rPr lang="en-US" dirty="0" err="1"/>
              <a:t>tecnologia</a:t>
            </a:r>
            <a:r>
              <a:rPr lang="en-US" dirty="0"/>
              <a:t> que </a:t>
            </a:r>
            <a:r>
              <a:rPr lang="en-US" dirty="0" err="1"/>
              <a:t>está</a:t>
            </a:r>
            <a:r>
              <a:rPr lang="en-US" dirty="0"/>
              <a:t> </a:t>
            </a:r>
            <a:r>
              <a:rPr lang="en-US" dirty="0" err="1"/>
              <a:t>por</a:t>
            </a:r>
            <a:r>
              <a:rPr lang="en-US" dirty="0"/>
              <a:t> </a:t>
            </a:r>
            <a:r>
              <a:rPr lang="en-US" dirty="0" err="1"/>
              <a:t>detrás</a:t>
            </a:r>
            <a:r>
              <a:rPr lang="en-US" dirty="0"/>
              <a:t> da </a:t>
            </a:r>
            <a:r>
              <a:rPr lang="en-US" dirty="0" err="1"/>
              <a:t>segurança</a:t>
            </a:r>
            <a:r>
              <a:rPr lang="en-US" dirty="0"/>
              <a:t> e </a:t>
            </a:r>
            <a:r>
              <a:rPr lang="en-US" dirty="0" err="1"/>
              <a:t>robustez</a:t>
            </a:r>
            <a:r>
              <a:rPr lang="en-US" dirty="0"/>
              <a:t> do </a:t>
            </a:r>
            <a:r>
              <a:rPr lang="en-US" dirty="0" err="1"/>
              <a:t>sistema</a:t>
            </a:r>
            <a:r>
              <a:rPr lang="en-US" dirty="0"/>
              <a:t> bitcoin </a:t>
            </a:r>
            <a:r>
              <a:rPr lang="en-US" dirty="0" err="1"/>
              <a:t>é</a:t>
            </a:r>
            <a:r>
              <a:rPr lang="en-US" dirty="0"/>
              <a:t> a blockchain e o </a:t>
            </a:r>
            <a:r>
              <a:rPr lang="en-US" dirty="0" err="1"/>
              <a:t>seu</a:t>
            </a:r>
            <a:r>
              <a:rPr lang="en-US" dirty="0"/>
              <a:t> </a:t>
            </a:r>
            <a:r>
              <a:rPr lang="en-US" dirty="0" err="1"/>
              <a:t>sistema</a:t>
            </a:r>
            <a:r>
              <a:rPr lang="en-US" dirty="0"/>
              <a:t> de </a:t>
            </a:r>
            <a:r>
              <a:rPr lang="en-US" dirty="0" err="1"/>
              <a:t>mineração</a:t>
            </a:r>
            <a:r>
              <a:rPr lang="en-US" dirty="0"/>
              <a:t> </a:t>
            </a:r>
            <a:r>
              <a:rPr lang="en-US" dirty="0" err="1"/>
              <a:t>baseado</a:t>
            </a:r>
            <a:r>
              <a:rPr lang="en-US" dirty="0"/>
              <a:t> </a:t>
            </a:r>
            <a:r>
              <a:rPr lang="en-US" dirty="0" err="1"/>
              <a:t>em</a:t>
            </a:r>
            <a:r>
              <a:rPr lang="en-US" dirty="0"/>
              <a:t> proof-of-work</a:t>
            </a:r>
          </a:p>
          <a:p>
            <a:endParaRPr lang="en-US" dirty="0"/>
          </a:p>
          <a:p>
            <a:r>
              <a:rPr lang="en-US" dirty="0" err="1"/>
              <a:t>Apesar</a:t>
            </a:r>
            <a:r>
              <a:rPr lang="en-US" dirty="0"/>
              <a:t> das </a:t>
            </a:r>
            <a:r>
              <a:rPr lang="en-US" dirty="0" err="1"/>
              <a:t>garantias</a:t>
            </a:r>
            <a:r>
              <a:rPr lang="en-US" dirty="0"/>
              <a:t> de </a:t>
            </a:r>
            <a:r>
              <a:rPr lang="en-US" dirty="0" err="1"/>
              <a:t>anonimato</a:t>
            </a:r>
            <a:r>
              <a:rPr lang="en-US" dirty="0"/>
              <a:t> do </a:t>
            </a:r>
            <a:r>
              <a:rPr lang="en-US" dirty="0" err="1"/>
              <a:t>sistema</a:t>
            </a:r>
            <a:r>
              <a:rPr lang="en-US" dirty="0"/>
              <a:t> Bitcoin </a:t>
            </a:r>
            <a:r>
              <a:rPr lang="en-US" dirty="0" err="1"/>
              <a:t>serem</a:t>
            </a:r>
            <a:r>
              <a:rPr lang="en-US" dirty="0"/>
              <a:t> </a:t>
            </a:r>
            <a:r>
              <a:rPr lang="en-US" dirty="0" err="1"/>
              <a:t>muito</a:t>
            </a:r>
            <a:r>
              <a:rPr lang="en-US" dirty="0"/>
              <a:t> </a:t>
            </a:r>
            <a:r>
              <a:rPr lang="en-US" dirty="0" err="1"/>
              <a:t>elevadas</a:t>
            </a:r>
            <a:r>
              <a:rPr lang="en-US" dirty="0"/>
              <a:t>, </a:t>
            </a:r>
            <a:r>
              <a:rPr lang="en-US" dirty="0" err="1"/>
              <a:t>os</a:t>
            </a:r>
            <a:r>
              <a:rPr lang="en-US" dirty="0"/>
              <a:t> </a:t>
            </a:r>
            <a:r>
              <a:rPr lang="en-US" dirty="0" err="1"/>
              <a:t>investivadores</a:t>
            </a:r>
            <a:r>
              <a:rPr lang="en-US" dirty="0"/>
              <a:t> </a:t>
            </a:r>
            <a:r>
              <a:rPr lang="en-US" dirty="0" err="1"/>
              <a:t>têm</a:t>
            </a:r>
            <a:r>
              <a:rPr lang="en-US" dirty="0"/>
              <a:t> </a:t>
            </a:r>
            <a:r>
              <a:rPr lang="en-US" dirty="0" err="1"/>
              <a:t>explorado</a:t>
            </a:r>
            <a:r>
              <a:rPr lang="en-US" dirty="0"/>
              <a:t> </a:t>
            </a:r>
            <a:r>
              <a:rPr lang="en-US" dirty="0" err="1"/>
              <a:t>várias</a:t>
            </a:r>
            <a:r>
              <a:rPr lang="en-US" dirty="0"/>
              <a:t> </a:t>
            </a:r>
            <a:r>
              <a:rPr lang="en-US" dirty="0" err="1"/>
              <a:t>abordagens</a:t>
            </a:r>
            <a:r>
              <a:rPr lang="en-US" dirty="0"/>
              <a:t> para </a:t>
            </a:r>
            <a:r>
              <a:rPr lang="en-US" dirty="0" err="1"/>
              <a:t>identificar</a:t>
            </a:r>
            <a:r>
              <a:rPr lang="en-US" dirty="0"/>
              <a:t> a </a:t>
            </a:r>
            <a:r>
              <a:rPr lang="en-US" dirty="0" err="1"/>
              <a:t>identidade</a:t>
            </a:r>
            <a:r>
              <a:rPr lang="en-US" dirty="0"/>
              <a:t> de </a:t>
            </a:r>
            <a:r>
              <a:rPr lang="en-US" dirty="0" err="1"/>
              <a:t>utilizadores</a:t>
            </a:r>
            <a:r>
              <a:rPr lang="en-US" dirty="0"/>
              <a:t> </a:t>
            </a:r>
            <a:r>
              <a:rPr lang="en-US" dirty="0" err="1"/>
              <a:t>através</a:t>
            </a:r>
            <a:r>
              <a:rPr lang="en-US" dirty="0"/>
              <a:t> da </a:t>
            </a:r>
            <a:r>
              <a:rPr lang="en-US" dirty="0" err="1"/>
              <a:t>inspecção</a:t>
            </a:r>
            <a:r>
              <a:rPr lang="en-US" dirty="0"/>
              <a:t> do ledger </a:t>
            </a:r>
            <a:r>
              <a:rPr lang="en-US" dirty="0" err="1"/>
              <a:t>público</a:t>
            </a:r>
            <a:r>
              <a:rPr lang="en-US" dirty="0"/>
              <a:t> Bitcoin</a:t>
            </a:r>
          </a:p>
        </p:txBody>
      </p:sp>
      <p:sp>
        <p:nvSpPr>
          <p:cNvPr id="5" name="Slide Number Placeholder 4">
            <a:extLst>
              <a:ext uri="{FF2B5EF4-FFF2-40B4-BE49-F238E27FC236}">
                <a16:creationId xmlns:a16="http://schemas.microsoft.com/office/drawing/2014/main" id="{A534BE54-1B57-E644-90BC-C0883F8960DB}"/>
              </a:ext>
            </a:extLst>
          </p:cNvPr>
          <p:cNvSpPr>
            <a:spLocks noGrp="1"/>
          </p:cNvSpPr>
          <p:nvPr>
            <p:ph type="sldNum" sz="quarter" idx="12"/>
          </p:nvPr>
        </p:nvSpPr>
        <p:spPr/>
        <p:txBody>
          <a:bodyPr/>
          <a:lstStyle/>
          <a:p>
            <a:fld id="{BAFC06C6-5388-EF48-9B75-F2C2BBFC0E68}" type="slidenum">
              <a:rPr lang="en-US" smtClean="0"/>
              <a:t>86</a:t>
            </a:fld>
            <a:endParaRPr lang="en-US" dirty="0"/>
          </a:p>
        </p:txBody>
      </p:sp>
    </p:spTree>
    <p:extLst>
      <p:ext uri="{BB962C8B-B14F-4D97-AF65-F5344CB8AC3E}">
        <p14:creationId xmlns:p14="http://schemas.microsoft.com/office/powerpoint/2010/main" val="1907285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2DC0-7387-CF41-AAB7-CBD4B83D27F9}"/>
              </a:ext>
            </a:extLst>
          </p:cNvPr>
          <p:cNvSpPr>
            <a:spLocks noGrp="1"/>
          </p:cNvSpPr>
          <p:nvPr>
            <p:ph type="title"/>
          </p:nvPr>
        </p:nvSpPr>
        <p:spPr/>
        <p:txBody>
          <a:bodyPr/>
          <a:lstStyle/>
          <a:p>
            <a:r>
              <a:rPr lang="en-US" dirty="0"/>
              <a:t>Dados </a:t>
            </a:r>
            <a:r>
              <a:rPr lang="en-US" dirty="0" err="1"/>
              <a:t>sensíveis</a:t>
            </a:r>
            <a:r>
              <a:rPr lang="en-US" dirty="0"/>
              <a:t> </a:t>
            </a:r>
            <a:r>
              <a:rPr lang="en-US" dirty="0" err="1"/>
              <a:t>na</a:t>
            </a:r>
            <a:r>
              <a:rPr lang="en-US" dirty="0"/>
              <a:t> cloud: </a:t>
            </a:r>
            <a:r>
              <a:rPr lang="en-US" dirty="0" err="1"/>
              <a:t>Exemplos</a:t>
            </a:r>
            <a:endParaRPr lang="en-US" dirty="0"/>
          </a:p>
        </p:txBody>
      </p:sp>
      <p:sp>
        <p:nvSpPr>
          <p:cNvPr id="3" name="Date Placeholder 2">
            <a:extLst>
              <a:ext uri="{FF2B5EF4-FFF2-40B4-BE49-F238E27FC236}">
                <a16:creationId xmlns:a16="http://schemas.microsoft.com/office/drawing/2014/main" id="{CA80D5C0-693B-DC48-AD70-109CEDD85C4E}"/>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ECE4AE7C-03F4-E44E-8283-D419778886AE}"/>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FC452C2F-D658-DA4C-ACF5-4DD347E585D8}"/>
              </a:ext>
            </a:extLst>
          </p:cNvPr>
          <p:cNvSpPr>
            <a:spLocks noGrp="1"/>
          </p:cNvSpPr>
          <p:nvPr>
            <p:ph type="sldNum" sz="quarter" idx="12"/>
          </p:nvPr>
        </p:nvSpPr>
        <p:spPr/>
        <p:txBody>
          <a:bodyPr/>
          <a:lstStyle/>
          <a:p>
            <a:fld id="{BAFC06C6-5388-EF48-9B75-F2C2BBFC0E68}" type="slidenum">
              <a:rPr lang="en-US" smtClean="0"/>
              <a:t>9</a:t>
            </a:fld>
            <a:endParaRPr lang="en-US" dirty="0"/>
          </a:p>
        </p:txBody>
      </p:sp>
      <p:sp>
        <p:nvSpPr>
          <p:cNvPr id="6" name="TextBox 5">
            <a:extLst>
              <a:ext uri="{FF2B5EF4-FFF2-40B4-BE49-F238E27FC236}">
                <a16:creationId xmlns:a16="http://schemas.microsoft.com/office/drawing/2014/main" id="{640AB338-6A3D-F54C-A674-20C11F2F6D1A}"/>
              </a:ext>
            </a:extLst>
          </p:cNvPr>
          <p:cNvSpPr txBox="1"/>
          <p:nvPr/>
        </p:nvSpPr>
        <p:spPr>
          <a:xfrm>
            <a:off x="2777690" y="1143000"/>
            <a:ext cx="3615092" cy="369332"/>
          </a:xfrm>
          <a:prstGeom prst="rect">
            <a:avLst/>
          </a:prstGeom>
          <a:noFill/>
        </p:spPr>
        <p:txBody>
          <a:bodyPr wrap="none" rtlCol="0">
            <a:spAutoFit/>
          </a:bodyPr>
          <a:lstStyle/>
          <a:p>
            <a:r>
              <a:rPr lang="en-US" b="1" dirty="0" err="1"/>
              <a:t>Aplicações</a:t>
            </a:r>
            <a:r>
              <a:rPr lang="en-US" b="1" dirty="0"/>
              <a:t> </a:t>
            </a:r>
            <a:r>
              <a:rPr lang="en-US" b="1" dirty="0" err="1"/>
              <a:t>hospedadas</a:t>
            </a:r>
            <a:r>
              <a:rPr lang="en-US" b="1" dirty="0"/>
              <a:t> </a:t>
            </a:r>
            <a:r>
              <a:rPr lang="en-US" b="1" dirty="0" err="1"/>
              <a:t>na</a:t>
            </a:r>
            <a:r>
              <a:rPr lang="en-US" b="1" dirty="0"/>
              <a:t> cloud</a:t>
            </a:r>
          </a:p>
        </p:txBody>
      </p:sp>
      <p:sp>
        <p:nvSpPr>
          <p:cNvPr id="7" name="TextBox 6">
            <a:extLst>
              <a:ext uri="{FF2B5EF4-FFF2-40B4-BE49-F238E27FC236}">
                <a16:creationId xmlns:a16="http://schemas.microsoft.com/office/drawing/2014/main" id="{52ABCB3F-DC89-F747-B746-DD8FD1A2CAF8}"/>
              </a:ext>
            </a:extLst>
          </p:cNvPr>
          <p:cNvSpPr txBox="1"/>
          <p:nvPr/>
        </p:nvSpPr>
        <p:spPr>
          <a:xfrm>
            <a:off x="634847" y="1654770"/>
            <a:ext cx="835485" cy="338554"/>
          </a:xfrm>
          <a:prstGeom prst="rect">
            <a:avLst/>
          </a:prstGeom>
          <a:noFill/>
        </p:spPr>
        <p:txBody>
          <a:bodyPr wrap="none" rtlCol="0">
            <a:spAutoFit/>
          </a:bodyPr>
          <a:lstStyle/>
          <a:p>
            <a:r>
              <a:rPr lang="en-US" sz="1600" b="1" dirty="0"/>
              <a:t>Billing</a:t>
            </a:r>
          </a:p>
        </p:txBody>
      </p:sp>
      <p:sp>
        <p:nvSpPr>
          <p:cNvPr id="8" name="TextBox 7">
            <a:extLst>
              <a:ext uri="{FF2B5EF4-FFF2-40B4-BE49-F238E27FC236}">
                <a16:creationId xmlns:a16="http://schemas.microsoft.com/office/drawing/2014/main" id="{20ED1AF0-9491-6A42-9717-358EA29C7C2E}"/>
              </a:ext>
            </a:extLst>
          </p:cNvPr>
          <p:cNvSpPr txBox="1"/>
          <p:nvPr/>
        </p:nvSpPr>
        <p:spPr>
          <a:xfrm>
            <a:off x="634847" y="1928604"/>
            <a:ext cx="1082348" cy="1477328"/>
          </a:xfrm>
          <a:prstGeom prst="rect">
            <a:avLst/>
          </a:prstGeom>
          <a:noFill/>
        </p:spPr>
        <p:txBody>
          <a:bodyPr wrap="none" rtlCol="0">
            <a:spAutoFit/>
          </a:bodyPr>
          <a:lstStyle/>
          <a:p>
            <a:pPr>
              <a:lnSpc>
                <a:spcPct val="150000"/>
              </a:lnSpc>
            </a:pPr>
            <a:r>
              <a:rPr lang="en-US" sz="1200" dirty="0"/>
              <a:t>Aria Systems</a:t>
            </a:r>
          </a:p>
          <a:p>
            <a:pPr>
              <a:lnSpc>
                <a:spcPct val="150000"/>
              </a:lnSpc>
            </a:pPr>
            <a:r>
              <a:rPr lang="en-US" sz="1200" dirty="0" err="1"/>
              <a:t>eVapt</a:t>
            </a:r>
            <a:endParaRPr lang="en-US" sz="1200" dirty="0"/>
          </a:p>
          <a:p>
            <a:pPr>
              <a:lnSpc>
                <a:spcPct val="150000"/>
              </a:lnSpc>
            </a:pPr>
            <a:r>
              <a:rPr lang="en-US" sz="1200" dirty="0" err="1"/>
              <a:t>nDEBIT</a:t>
            </a:r>
            <a:endParaRPr lang="en-US" sz="1200" dirty="0"/>
          </a:p>
          <a:p>
            <a:pPr>
              <a:lnSpc>
                <a:spcPct val="150000"/>
              </a:lnSpc>
            </a:pPr>
            <a:r>
              <a:rPr lang="en-US" sz="1200" dirty="0"/>
              <a:t>Redi2</a:t>
            </a:r>
          </a:p>
          <a:p>
            <a:pPr>
              <a:lnSpc>
                <a:spcPct val="150000"/>
              </a:lnSpc>
            </a:pPr>
            <a:r>
              <a:rPr lang="en-US" sz="1200" dirty="0" err="1"/>
              <a:t>Zuora</a:t>
            </a:r>
            <a:endParaRPr lang="en-US" sz="1200" dirty="0"/>
          </a:p>
        </p:txBody>
      </p:sp>
      <p:sp>
        <p:nvSpPr>
          <p:cNvPr id="9" name="TextBox 8">
            <a:extLst>
              <a:ext uri="{FF2B5EF4-FFF2-40B4-BE49-F238E27FC236}">
                <a16:creationId xmlns:a16="http://schemas.microsoft.com/office/drawing/2014/main" id="{E5B38AE8-3168-E144-80FA-918DB8A00179}"/>
              </a:ext>
            </a:extLst>
          </p:cNvPr>
          <p:cNvSpPr txBox="1"/>
          <p:nvPr/>
        </p:nvSpPr>
        <p:spPr>
          <a:xfrm>
            <a:off x="2015690" y="1642646"/>
            <a:ext cx="683200" cy="338554"/>
          </a:xfrm>
          <a:prstGeom prst="rect">
            <a:avLst/>
          </a:prstGeom>
          <a:noFill/>
        </p:spPr>
        <p:txBody>
          <a:bodyPr wrap="none" rtlCol="0">
            <a:spAutoFit/>
          </a:bodyPr>
          <a:lstStyle/>
          <a:p>
            <a:r>
              <a:rPr lang="en-US" sz="1600" b="1" dirty="0"/>
              <a:t>CRM</a:t>
            </a:r>
          </a:p>
        </p:txBody>
      </p:sp>
      <p:sp>
        <p:nvSpPr>
          <p:cNvPr id="10" name="TextBox 9">
            <a:extLst>
              <a:ext uri="{FF2B5EF4-FFF2-40B4-BE49-F238E27FC236}">
                <a16:creationId xmlns:a16="http://schemas.microsoft.com/office/drawing/2014/main" id="{429EABE1-5839-974B-A2DE-1D35DF8A13BF}"/>
              </a:ext>
            </a:extLst>
          </p:cNvPr>
          <p:cNvSpPr txBox="1"/>
          <p:nvPr/>
        </p:nvSpPr>
        <p:spPr>
          <a:xfrm>
            <a:off x="2039845" y="1934220"/>
            <a:ext cx="1298753" cy="3416320"/>
          </a:xfrm>
          <a:prstGeom prst="rect">
            <a:avLst/>
          </a:prstGeom>
          <a:noFill/>
          <a:ln>
            <a:noFill/>
          </a:ln>
        </p:spPr>
        <p:txBody>
          <a:bodyPr wrap="none" rtlCol="0">
            <a:spAutoFit/>
          </a:bodyPr>
          <a:lstStyle/>
          <a:p>
            <a:pPr>
              <a:lnSpc>
                <a:spcPct val="150000"/>
              </a:lnSpc>
            </a:pPr>
            <a:r>
              <a:rPr lang="en-US" sz="1200" dirty="0"/>
              <a:t>37 Signals</a:t>
            </a:r>
          </a:p>
          <a:p>
            <a:pPr>
              <a:lnSpc>
                <a:spcPct val="150000"/>
              </a:lnSpc>
            </a:pPr>
            <a:r>
              <a:rPr lang="en-US" sz="1200" dirty="0"/>
              <a:t>Capsule</a:t>
            </a:r>
          </a:p>
          <a:p>
            <a:pPr>
              <a:lnSpc>
                <a:spcPct val="150000"/>
              </a:lnSpc>
            </a:pPr>
            <a:r>
              <a:rPr lang="en-US" sz="1200" dirty="0"/>
              <a:t>Dynamics</a:t>
            </a:r>
          </a:p>
          <a:p>
            <a:pPr>
              <a:lnSpc>
                <a:spcPct val="150000"/>
              </a:lnSpc>
            </a:pPr>
            <a:r>
              <a:rPr lang="en-US" sz="1200" dirty="0" err="1"/>
              <a:t>Intouchcrm</a:t>
            </a:r>
            <a:endParaRPr lang="en-US" sz="1200" dirty="0"/>
          </a:p>
          <a:p>
            <a:pPr>
              <a:lnSpc>
                <a:spcPct val="150000"/>
              </a:lnSpc>
            </a:pPr>
            <a:r>
              <a:rPr lang="en-US" sz="1200" dirty="0" err="1"/>
              <a:t>LiveOps</a:t>
            </a:r>
            <a:endParaRPr lang="en-US" sz="1200" dirty="0"/>
          </a:p>
          <a:p>
            <a:pPr>
              <a:lnSpc>
                <a:spcPct val="150000"/>
              </a:lnSpc>
            </a:pPr>
            <a:r>
              <a:rPr lang="en-US" sz="1200" dirty="0"/>
              <a:t>Oracle CRM</a:t>
            </a:r>
          </a:p>
          <a:p>
            <a:pPr>
              <a:lnSpc>
                <a:spcPct val="150000"/>
              </a:lnSpc>
            </a:pPr>
            <a:r>
              <a:rPr lang="en-US" sz="1200" dirty="0" err="1"/>
              <a:t>Parature</a:t>
            </a:r>
            <a:endParaRPr lang="en-US" sz="1200" dirty="0"/>
          </a:p>
          <a:p>
            <a:pPr>
              <a:lnSpc>
                <a:spcPct val="150000"/>
              </a:lnSpc>
            </a:pPr>
            <a:r>
              <a:rPr lang="en-US" sz="1200" dirty="0" err="1"/>
              <a:t>Responsys</a:t>
            </a:r>
            <a:endParaRPr lang="en-US" sz="1200" dirty="0"/>
          </a:p>
          <a:p>
            <a:pPr>
              <a:lnSpc>
                <a:spcPct val="150000"/>
              </a:lnSpc>
            </a:pPr>
            <a:r>
              <a:rPr lang="en-US" sz="1200" dirty="0" err="1"/>
              <a:t>RO|Enablement</a:t>
            </a:r>
            <a:endParaRPr lang="en-US" sz="1200" dirty="0"/>
          </a:p>
          <a:p>
            <a:pPr>
              <a:lnSpc>
                <a:spcPct val="150000"/>
              </a:lnSpc>
            </a:pPr>
            <a:r>
              <a:rPr lang="en-US" sz="1200" dirty="0"/>
              <a:t>Salesforce.com</a:t>
            </a:r>
          </a:p>
          <a:p>
            <a:pPr>
              <a:lnSpc>
                <a:spcPct val="150000"/>
              </a:lnSpc>
            </a:pPr>
            <a:r>
              <a:rPr lang="en-US" sz="1200" dirty="0"/>
              <a:t>Save My Table</a:t>
            </a:r>
          </a:p>
          <a:p>
            <a:pPr>
              <a:lnSpc>
                <a:spcPct val="150000"/>
              </a:lnSpc>
            </a:pPr>
            <a:r>
              <a:rPr lang="en-US" sz="1200" dirty="0"/>
              <a:t>Solve 360</a:t>
            </a:r>
          </a:p>
        </p:txBody>
      </p:sp>
      <p:sp>
        <p:nvSpPr>
          <p:cNvPr id="11" name="TextBox 10">
            <a:extLst>
              <a:ext uri="{FF2B5EF4-FFF2-40B4-BE49-F238E27FC236}">
                <a16:creationId xmlns:a16="http://schemas.microsoft.com/office/drawing/2014/main" id="{BB8D9C0C-7F03-0F4B-8EBE-631CA40FC90E}"/>
              </a:ext>
            </a:extLst>
          </p:cNvPr>
          <p:cNvSpPr txBox="1"/>
          <p:nvPr/>
        </p:nvSpPr>
        <p:spPr>
          <a:xfrm>
            <a:off x="3571603" y="1600200"/>
            <a:ext cx="580608" cy="338554"/>
          </a:xfrm>
          <a:prstGeom prst="rect">
            <a:avLst/>
          </a:prstGeom>
          <a:noFill/>
        </p:spPr>
        <p:txBody>
          <a:bodyPr wrap="none" rtlCol="0">
            <a:spAutoFit/>
          </a:bodyPr>
          <a:lstStyle/>
          <a:p>
            <a:r>
              <a:rPr lang="en-US" sz="1600" b="1" dirty="0"/>
              <a:t>ERP</a:t>
            </a:r>
          </a:p>
        </p:txBody>
      </p:sp>
      <p:sp>
        <p:nvSpPr>
          <p:cNvPr id="12" name="TextBox 11">
            <a:extLst>
              <a:ext uri="{FF2B5EF4-FFF2-40B4-BE49-F238E27FC236}">
                <a16:creationId xmlns:a16="http://schemas.microsoft.com/office/drawing/2014/main" id="{A5B7A041-9E90-7646-A487-6E227F749A87}"/>
              </a:ext>
            </a:extLst>
          </p:cNvPr>
          <p:cNvSpPr txBox="1"/>
          <p:nvPr/>
        </p:nvSpPr>
        <p:spPr>
          <a:xfrm>
            <a:off x="3571603" y="1928604"/>
            <a:ext cx="1263487" cy="1754326"/>
          </a:xfrm>
          <a:prstGeom prst="rect">
            <a:avLst/>
          </a:prstGeom>
          <a:noFill/>
        </p:spPr>
        <p:txBody>
          <a:bodyPr wrap="none" rtlCol="0">
            <a:spAutoFit/>
          </a:bodyPr>
          <a:lstStyle/>
          <a:p>
            <a:pPr>
              <a:lnSpc>
                <a:spcPct val="150000"/>
              </a:lnSpc>
            </a:pPr>
            <a:r>
              <a:rPr lang="en-US" sz="1200" dirty="0" err="1"/>
              <a:t>Acumatica</a:t>
            </a:r>
            <a:r>
              <a:rPr lang="en-US" sz="1200" dirty="0"/>
              <a:t> ERP</a:t>
            </a:r>
          </a:p>
          <a:p>
            <a:pPr>
              <a:lnSpc>
                <a:spcPct val="150000"/>
              </a:lnSpc>
            </a:pPr>
            <a:r>
              <a:rPr lang="en-US" sz="1200" dirty="0"/>
              <a:t>Blue Link Elite</a:t>
            </a:r>
          </a:p>
          <a:p>
            <a:pPr>
              <a:lnSpc>
                <a:spcPct val="150000"/>
              </a:lnSpc>
            </a:pPr>
            <a:r>
              <a:rPr lang="en-US" sz="1200" dirty="0" err="1"/>
              <a:t>Epicor</a:t>
            </a:r>
            <a:r>
              <a:rPr lang="en-US" sz="1200" dirty="0"/>
              <a:t> Express</a:t>
            </a:r>
          </a:p>
          <a:p>
            <a:pPr>
              <a:lnSpc>
                <a:spcPct val="150000"/>
              </a:lnSpc>
            </a:pPr>
            <a:r>
              <a:rPr lang="en-US" sz="1200" dirty="0"/>
              <a:t>NetSuite</a:t>
            </a:r>
          </a:p>
          <a:p>
            <a:pPr>
              <a:lnSpc>
                <a:spcPct val="150000"/>
              </a:lnSpc>
            </a:pPr>
            <a:r>
              <a:rPr lang="en-US" sz="1200" dirty="0" err="1"/>
              <a:t>OrderHarmony</a:t>
            </a:r>
            <a:endParaRPr lang="en-US" sz="1200" dirty="0"/>
          </a:p>
          <a:p>
            <a:pPr>
              <a:lnSpc>
                <a:spcPct val="150000"/>
              </a:lnSpc>
            </a:pPr>
            <a:r>
              <a:rPr lang="en-US" sz="1200" dirty="0" err="1"/>
              <a:t>Plex</a:t>
            </a:r>
            <a:r>
              <a:rPr lang="en-US" sz="1200" dirty="0"/>
              <a:t> Online</a:t>
            </a:r>
          </a:p>
        </p:txBody>
      </p:sp>
      <p:sp>
        <p:nvSpPr>
          <p:cNvPr id="13" name="TextBox 12">
            <a:extLst>
              <a:ext uri="{FF2B5EF4-FFF2-40B4-BE49-F238E27FC236}">
                <a16:creationId xmlns:a16="http://schemas.microsoft.com/office/drawing/2014/main" id="{3778DF5A-68F9-F245-A966-789A7F934EEC}"/>
              </a:ext>
            </a:extLst>
          </p:cNvPr>
          <p:cNvSpPr txBox="1"/>
          <p:nvPr/>
        </p:nvSpPr>
        <p:spPr>
          <a:xfrm>
            <a:off x="5292290" y="1654770"/>
            <a:ext cx="771365" cy="338554"/>
          </a:xfrm>
          <a:prstGeom prst="rect">
            <a:avLst/>
          </a:prstGeom>
          <a:noFill/>
        </p:spPr>
        <p:txBody>
          <a:bodyPr wrap="none" rtlCol="0">
            <a:spAutoFit/>
          </a:bodyPr>
          <a:lstStyle/>
          <a:p>
            <a:r>
              <a:rPr lang="en-US" sz="1600" b="1" dirty="0" err="1"/>
              <a:t>Saúde</a:t>
            </a:r>
            <a:endParaRPr lang="en-US" sz="1600" b="1" dirty="0"/>
          </a:p>
        </p:txBody>
      </p:sp>
      <p:sp>
        <p:nvSpPr>
          <p:cNvPr id="14" name="TextBox 13">
            <a:extLst>
              <a:ext uri="{FF2B5EF4-FFF2-40B4-BE49-F238E27FC236}">
                <a16:creationId xmlns:a16="http://schemas.microsoft.com/office/drawing/2014/main" id="{B727C8F7-59E0-5843-AF41-C68DFA1070A3}"/>
              </a:ext>
            </a:extLst>
          </p:cNvPr>
          <p:cNvSpPr txBox="1"/>
          <p:nvPr/>
        </p:nvSpPr>
        <p:spPr>
          <a:xfrm>
            <a:off x="6511490" y="1654770"/>
            <a:ext cx="1631152" cy="338554"/>
          </a:xfrm>
          <a:prstGeom prst="rect">
            <a:avLst/>
          </a:prstGeom>
          <a:noFill/>
        </p:spPr>
        <p:txBody>
          <a:bodyPr wrap="none" rtlCol="0">
            <a:spAutoFit/>
          </a:bodyPr>
          <a:lstStyle/>
          <a:p>
            <a:r>
              <a:rPr lang="en-US" sz="1600" b="1" dirty="0"/>
              <a:t>Dados </a:t>
            </a:r>
            <a:r>
              <a:rPr lang="en-US" sz="1600" b="1" dirty="0" err="1"/>
              <a:t>Pessoais</a:t>
            </a:r>
            <a:endParaRPr lang="en-US" sz="1600" b="1" dirty="0"/>
          </a:p>
        </p:txBody>
      </p:sp>
      <p:sp>
        <p:nvSpPr>
          <p:cNvPr id="15" name="TextBox 14">
            <a:extLst>
              <a:ext uri="{FF2B5EF4-FFF2-40B4-BE49-F238E27FC236}">
                <a16:creationId xmlns:a16="http://schemas.microsoft.com/office/drawing/2014/main" id="{1D4C86B3-0FDF-0741-A1C4-4434D4EEA7DC}"/>
              </a:ext>
            </a:extLst>
          </p:cNvPr>
          <p:cNvSpPr txBox="1"/>
          <p:nvPr/>
        </p:nvSpPr>
        <p:spPr>
          <a:xfrm>
            <a:off x="2570392" y="5955268"/>
            <a:ext cx="3830408" cy="307777"/>
          </a:xfrm>
          <a:prstGeom prst="rect">
            <a:avLst/>
          </a:prstGeom>
          <a:noFill/>
        </p:spPr>
        <p:txBody>
          <a:bodyPr wrap="none" rtlCol="0">
            <a:spAutoFit/>
          </a:bodyPr>
          <a:lstStyle/>
          <a:p>
            <a:r>
              <a:rPr lang="en-US" sz="1400" dirty="0">
                <a:hlinkClick r:id="rId3"/>
              </a:rPr>
              <a:t>http://cloudtaxonomy.opencrowd.com/taxonomy/</a:t>
            </a:r>
            <a:r>
              <a:rPr lang="en-US" sz="1400" dirty="0"/>
              <a:t> </a:t>
            </a:r>
          </a:p>
        </p:txBody>
      </p:sp>
      <p:sp>
        <p:nvSpPr>
          <p:cNvPr id="16" name="TextBox 15">
            <a:extLst>
              <a:ext uri="{FF2B5EF4-FFF2-40B4-BE49-F238E27FC236}">
                <a16:creationId xmlns:a16="http://schemas.microsoft.com/office/drawing/2014/main" id="{52A3F3D6-2448-C041-80B5-96281A3B4367}"/>
              </a:ext>
            </a:extLst>
          </p:cNvPr>
          <p:cNvSpPr txBox="1"/>
          <p:nvPr/>
        </p:nvSpPr>
        <p:spPr>
          <a:xfrm>
            <a:off x="5297656" y="1946105"/>
            <a:ext cx="676788" cy="646331"/>
          </a:xfrm>
          <a:prstGeom prst="rect">
            <a:avLst/>
          </a:prstGeom>
          <a:noFill/>
        </p:spPr>
        <p:txBody>
          <a:bodyPr wrap="none" rtlCol="0">
            <a:spAutoFit/>
          </a:bodyPr>
          <a:lstStyle/>
          <a:p>
            <a:pPr>
              <a:lnSpc>
                <a:spcPct val="150000"/>
              </a:lnSpc>
            </a:pPr>
            <a:r>
              <a:rPr lang="en-US" sz="1200" dirty="0" err="1"/>
              <a:t>CECity</a:t>
            </a:r>
            <a:endParaRPr lang="en-US" sz="1200" dirty="0"/>
          </a:p>
          <a:p>
            <a:pPr>
              <a:lnSpc>
                <a:spcPct val="150000"/>
              </a:lnSpc>
            </a:pPr>
            <a:r>
              <a:rPr lang="en-US" sz="1200" dirty="0"/>
              <a:t>SNO</a:t>
            </a:r>
          </a:p>
        </p:txBody>
      </p:sp>
      <p:sp>
        <p:nvSpPr>
          <p:cNvPr id="17" name="TextBox 16">
            <a:extLst>
              <a:ext uri="{FF2B5EF4-FFF2-40B4-BE49-F238E27FC236}">
                <a16:creationId xmlns:a16="http://schemas.microsoft.com/office/drawing/2014/main" id="{33C01555-3C77-5843-8652-48A0BF5F98F3}"/>
              </a:ext>
            </a:extLst>
          </p:cNvPr>
          <p:cNvSpPr txBox="1"/>
          <p:nvPr/>
        </p:nvSpPr>
        <p:spPr>
          <a:xfrm>
            <a:off x="6536665" y="1946105"/>
            <a:ext cx="1287532" cy="923330"/>
          </a:xfrm>
          <a:prstGeom prst="rect">
            <a:avLst/>
          </a:prstGeom>
          <a:noFill/>
        </p:spPr>
        <p:txBody>
          <a:bodyPr wrap="none" rtlCol="0">
            <a:spAutoFit/>
          </a:bodyPr>
          <a:lstStyle/>
          <a:p>
            <a:pPr>
              <a:lnSpc>
                <a:spcPct val="150000"/>
              </a:lnSpc>
            </a:pPr>
            <a:r>
              <a:rPr lang="en-US" sz="1200" dirty="0"/>
              <a:t>Google Docs</a:t>
            </a:r>
          </a:p>
          <a:p>
            <a:pPr>
              <a:lnSpc>
                <a:spcPct val="150000"/>
              </a:lnSpc>
            </a:pPr>
            <a:r>
              <a:rPr lang="en-US" sz="1200" dirty="0"/>
              <a:t>Microsoft Office</a:t>
            </a:r>
          </a:p>
          <a:p>
            <a:pPr>
              <a:lnSpc>
                <a:spcPct val="150000"/>
              </a:lnSpc>
            </a:pPr>
            <a:r>
              <a:rPr lang="en-US" sz="1200" dirty="0"/>
              <a:t>Mint.com</a:t>
            </a:r>
          </a:p>
        </p:txBody>
      </p:sp>
      <p:sp>
        <p:nvSpPr>
          <p:cNvPr id="18" name="Rectangle 17">
            <a:extLst>
              <a:ext uri="{FF2B5EF4-FFF2-40B4-BE49-F238E27FC236}">
                <a16:creationId xmlns:a16="http://schemas.microsoft.com/office/drawing/2014/main" id="{E947CCF9-22D1-AE43-97CB-E74648B96F74}"/>
              </a:ext>
            </a:extLst>
          </p:cNvPr>
          <p:cNvSpPr/>
          <p:nvPr/>
        </p:nvSpPr>
        <p:spPr>
          <a:xfrm>
            <a:off x="2015690" y="1928604"/>
            <a:ext cx="1295400" cy="342755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38103F-AD70-B24D-892F-2B5E8F21F1E7}"/>
              </a:ext>
            </a:extLst>
          </p:cNvPr>
          <p:cNvSpPr/>
          <p:nvPr/>
        </p:nvSpPr>
        <p:spPr>
          <a:xfrm>
            <a:off x="3571603" y="1883370"/>
            <a:ext cx="1270112" cy="18187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AD4AB3-F563-1B46-942B-18E4D9670A01}"/>
              </a:ext>
            </a:extLst>
          </p:cNvPr>
          <p:cNvSpPr/>
          <p:nvPr/>
        </p:nvSpPr>
        <p:spPr>
          <a:xfrm>
            <a:off x="644090" y="1959570"/>
            <a:ext cx="1145240" cy="156644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3131B9C-53FB-9B43-AADD-2321A55CA28C}"/>
              </a:ext>
            </a:extLst>
          </p:cNvPr>
          <p:cNvSpPr txBox="1"/>
          <p:nvPr/>
        </p:nvSpPr>
        <p:spPr>
          <a:xfrm>
            <a:off x="1638906" y="5445324"/>
            <a:ext cx="2018694" cy="369332"/>
          </a:xfrm>
          <a:prstGeom prst="rect">
            <a:avLst/>
          </a:prstGeom>
          <a:noFill/>
        </p:spPr>
        <p:txBody>
          <a:bodyPr wrap="none" rtlCol="0">
            <a:spAutoFit/>
          </a:bodyPr>
          <a:lstStyle/>
          <a:p>
            <a:r>
              <a:rPr lang="en-US" dirty="0"/>
              <a:t>Dados de </a:t>
            </a:r>
            <a:r>
              <a:rPr lang="en-US" dirty="0" err="1"/>
              <a:t>empresas</a:t>
            </a:r>
            <a:endParaRPr lang="en-US" dirty="0"/>
          </a:p>
        </p:txBody>
      </p:sp>
      <p:sp>
        <p:nvSpPr>
          <p:cNvPr id="22" name="TextBox 21">
            <a:extLst>
              <a:ext uri="{FF2B5EF4-FFF2-40B4-BE49-F238E27FC236}">
                <a16:creationId xmlns:a16="http://schemas.microsoft.com/office/drawing/2014/main" id="{7C06C91C-57EF-E740-AB7A-3ACE84965DAC}"/>
              </a:ext>
            </a:extLst>
          </p:cNvPr>
          <p:cNvSpPr txBox="1"/>
          <p:nvPr/>
        </p:nvSpPr>
        <p:spPr>
          <a:xfrm>
            <a:off x="5715000" y="3914025"/>
            <a:ext cx="1617751" cy="369332"/>
          </a:xfrm>
          <a:prstGeom prst="rect">
            <a:avLst/>
          </a:prstGeom>
          <a:noFill/>
        </p:spPr>
        <p:txBody>
          <a:bodyPr wrap="none" rtlCol="0">
            <a:spAutoFit/>
          </a:bodyPr>
          <a:lstStyle/>
          <a:p>
            <a:r>
              <a:rPr lang="en-US" dirty="0"/>
              <a:t>Dados </a:t>
            </a:r>
            <a:r>
              <a:rPr lang="en-US" dirty="0" err="1"/>
              <a:t>pessoais</a:t>
            </a:r>
            <a:endParaRPr lang="en-US" dirty="0"/>
          </a:p>
        </p:txBody>
      </p:sp>
      <p:sp>
        <p:nvSpPr>
          <p:cNvPr id="23" name="Rectangle 22">
            <a:extLst>
              <a:ext uri="{FF2B5EF4-FFF2-40B4-BE49-F238E27FC236}">
                <a16:creationId xmlns:a16="http://schemas.microsoft.com/office/drawing/2014/main" id="{EC241E95-9FB9-CB44-8F29-CFBD478148ED}"/>
              </a:ext>
            </a:extLst>
          </p:cNvPr>
          <p:cNvSpPr/>
          <p:nvPr/>
        </p:nvSpPr>
        <p:spPr>
          <a:xfrm>
            <a:off x="5285665" y="1970959"/>
            <a:ext cx="716755" cy="6744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0B73DCC-F316-BD49-A34A-A25867C2A225}"/>
              </a:ext>
            </a:extLst>
          </p:cNvPr>
          <p:cNvSpPr/>
          <p:nvPr/>
        </p:nvSpPr>
        <p:spPr>
          <a:xfrm>
            <a:off x="6559821" y="1959570"/>
            <a:ext cx="1436612" cy="9571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110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p:bldP spid="22" grpId="0"/>
      <p:bldP spid="23" grpId="0" animBg="1"/>
      <p:bldP spid="2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ntos_theme">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santos_theme.thmx</Template>
  <TotalTime>14362</TotalTime>
  <Words>4170</Words>
  <Application>Microsoft Macintosh PowerPoint</Application>
  <PresentationFormat>On-screen Show (4:3)</PresentationFormat>
  <Paragraphs>1084</Paragraphs>
  <Slides>86</Slides>
  <Notes>44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86</vt:i4>
      </vt:variant>
    </vt:vector>
  </HeadingPairs>
  <TitlesOfParts>
    <vt:vector size="103" baseType="lpstr">
      <vt:lpstr>맑은 고딕</vt:lpstr>
      <vt:lpstr>宋体</vt:lpstr>
      <vt:lpstr>华文新魏</vt:lpstr>
      <vt:lpstr>Arial</vt:lpstr>
      <vt:lpstr>Calibri</vt:lpstr>
      <vt:lpstr>Cambria Math</vt:lpstr>
      <vt:lpstr>Comic Sans MS</vt:lpstr>
      <vt:lpstr>Consolas</vt:lpstr>
      <vt:lpstr>Gill Sans MT</vt:lpstr>
      <vt:lpstr>Osaka</vt:lpstr>
      <vt:lpstr>Times</vt:lpstr>
      <vt:lpstr>Times New Roman</vt:lpstr>
      <vt:lpstr>Tw Cen MT</vt:lpstr>
      <vt:lpstr>Webdings</vt:lpstr>
      <vt:lpstr>Wingdings</vt:lpstr>
      <vt:lpstr>Wingdings 3</vt:lpstr>
      <vt:lpstr>santos_theme</vt:lpstr>
      <vt:lpstr>Cloud Security  Ameaças e Defesas</vt:lpstr>
      <vt:lpstr>O que é a cloud?</vt:lpstr>
      <vt:lpstr>Principais características de cloud computing</vt:lpstr>
      <vt:lpstr>Panorama de cloud computing</vt:lpstr>
      <vt:lpstr>Quem utiliza cloud computing?</vt:lpstr>
      <vt:lpstr>Tendências</vt:lpstr>
      <vt:lpstr>Porque é que os clientes usam a cloud?</vt:lpstr>
      <vt:lpstr>Principais preocupações de potenciais clientes</vt:lpstr>
      <vt:lpstr>Dados sensíveis na cloud: Exemplos</vt:lpstr>
      <vt:lpstr>Neste seminário</vt:lpstr>
      <vt:lpstr>Breve anatomia da cloud</vt:lpstr>
      <vt:lpstr>Arquitectura simplificada de uma cloud</vt:lpstr>
      <vt:lpstr>A coluna vertebral da cloud: Datacenters</vt:lpstr>
      <vt:lpstr>Modelos de cloud deployment</vt:lpstr>
      <vt:lpstr>Modelos de cloud service delivery</vt:lpstr>
      <vt:lpstr>Modelos de cloud service delivery</vt:lpstr>
      <vt:lpstr>Virtualização muito disseminada na cloud</vt:lpstr>
      <vt:lpstr>Hypervisors</vt:lpstr>
      <vt:lpstr>Native Hypervisor</vt:lpstr>
      <vt:lpstr>Virtualização muito usada na cloud</vt:lpstr>
      <vt:lpstr>Principais riscos e ameaças</vt:lpstr>
      <vt:lpstr>Threat Model</vt:lpstr>
      <vt:lpstr>Threat Model</vt:lpstr>
      <vt:lpstr>Threat Model</vt:lpstr>
      <vt:lpstr>Threat Model</vt:lpstr>
      <vt:lpstr>Threat Model</vt:lpstr>
      <vt:lpstr>Mesmos problemas de segurança de sempre</vt:lpstr>
      <vt:lpstr>Data Loss</vt:lpstr>
      <vt:lpstr>Downtimes</vt:lpstr>
      <vt:lpstr>Phishing</vt:lpstr>
      <vt:lpstr>Password Cracking</vt:lpstr>
      <vt:lpstr>Botnets and Malware</vt:lpstr>
      <vt:lpstr>Hypervisor Security</vt:lpstr>
      <vt:lpstr>Inter-VM Attacks</vt:lpstr>
      <vt:lpstr>Scaling</vt:lpstr>
      <vt:lpstr>Transience</vt:lpstr>
      <vt:lpstr>Data Lifetime</vt:lpstr>
      <vt:lpstr>Novos problemas de segurança</vt:lpstr>
      <vt:lpstr>Accountability</vt:lpstr>
      <vt:lpstr>No Security Perimeter</vt:lpstr>
      <vt:lpstr>Larger Attack Surface</vt:lpstr>
      <vt:lpstr>New Side Channels</vt:lpstr>
      <vt:lpstr>Lack of Auditability</vt:lpstr>
      <vt:lpstr>Regulatory Compliance</vt:lpstr>
      <vt:lpstr>Certifications</vt:lpstr>
      <vt:lpstr>Soluções de segurança na cloud</vt:lpstr>
      <vt:lpstr>Um problema de segurança particularmente difícil</vt:lpstr>
      <vt:lpstr>Abordagem natural: Encriptação de dados</vt:lpstr>
      <vt:lpstr>Recomendação de segurança da Amazon AWS</vt:lpstr>
      <vt:lpstr>E se os dados estiverem em bases de dados?</vt:lpstr>
      <vt:lpstr>Exemplo: Base de dados de curso online</vt:lpstr>
      <vt:lpstr>Encriptação e bases de dados: Funcionalidade</vt:lpstr>
      <vt:lpstr>Encriptação e bases de dados: Funcionalidade</vt:lpstr>
      <vt:lpstr>Adversário passivo</vt:lpstr>
      <vt:lpstr>Encriptação: Um desafio de fundo</vt:lpstr>
      <vt:lpstr>Encriptação: Um desafio de fundo</vt:lpstr>
      <vt:lpstr>Encriptação: Um desafio de fundo</vt:lpstr>
      <vt:lpstr>Espectro de soluções</vt:lpstr>
      <vt:lpstr>Como cifrar a base de dados?</vt:lpstr>
      <vt:lpstr>Esquema criptográfico (chave simétrica)</vt:lpstr>
      <vt:lpstr>Segurança forte implica não determinismo</vt:lpstr>
      <vt:lpstr>Esquema de encriptação não determinista</vt:lpstr>
      <vt:lpstr>Esquema de encriptação determinista</vt:lpstr>
      <vt:lpstr>Usando encriptação determinista</vt:lpstr>
      <vt:lpstr>Usando encriptação determinista</vt:lpstr>
      <vt:lpstr>Encriptação homomórfica</vt:lpstr>
      <vt:lpstr>Esquemas de encriptação homomórfica</vt:lpstr>
      <vt:lpstr>Esquemas de encriptação homomórfica</vt:lpstr>
      <vt:lpstr>Esquemas de encriptação homomórfica</vt:lpstr>
      <vt:lpstr>Esquemas de encriptação homomórfica: Performance</vt:lpstr>
      <vt:lpstr>Como cifrar a nossa base de dados?</vt:lpstr>
      <vt:lpstr>Um sistema representativo: CryptDB</vt:lpstr>
      <vt:lpstr>Processamento das queries</vt:lpstr>
      <vt:lpstr>Limitações encriptação parcialmente homomórfica</vt:lpstr>
      <vt:lpstr>Espectro de soluções</vt:lpstr>
      <vt:lpstr>Processamento seguro na cloud</vt:lpstr>
      <vt:lpstr>Processamento seguro na cloud c/ hw seguro</vt:lpstr>
      <vt:lpstr>Ideia chave: Isolamento</vt:lpstr>
      <vt:lpstr>Algumas tecnologias de hardware seguro</vt:lpstr>
      <vt:lpstr>TrustedDB: Baseado em co-processadores</vt:lpstr>
      <vt:lpstr>Tecnologia mais recente: Intel SGX</vt:lpstr>
      <vt:lpstr>Intel SGX: Exemplo em runtime</vt:lpstr>
      <vt:lpstr>Intel SGX, isolated execution</vt:lpstr>
      <vt:lpstr>Já suportado pelos serviços da MS Azure</vt:lpstr>
      <vt:lpstr>MS Azure e TEEs baseados em SGX</vt:lpstr>
      <vt:lpstr>Conclusões</vt:lpstr>
    </vt:vector>
  </TitlesOfParts>
  <Company>MPI-SWS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Policy-Sealed Data: A New Abstraction for Building Trusted Cloud Services</dc:title>
  <dc:creator>Nuno Santos</dc:creator>
  <cp:lastModifiedBy>Microsoft Office User</cp:lastModifiedBy>
  <cp:revision>3849</cp:revision>
  <cp:lastPrinted>2019-07-09T01:35:01Z</cp:lastPrinted>
  <dcterms:created xsi:type="dcterms:W3CDTF">2012-05-28T08:58:25Z</dcterms:created>
  <dcterms:modified xsi:type="dcterms:W3CDTF">2019-07-16T17:31:17Z</dcterms:modified>
</cp:coreProperties>
</file>